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3" r:id="rId2"/>
    <p:sldId id="256" r:id="rId3"/>
    <p:sldId id="276" r:id="rId4"/>
    <p:sldId id="275" r:id="rId5"/>
    <p:sldId id="277" r:id="rId6"/>
    <p:sldId id="278" r:id="rId7"/>
    <p:sldId id="263" r:id="rId8"/>
    <p:sldId id="257" r:id="rId9"/>
    <p:sldId id="267" r:id="rId10"/>
    <p:sldId id="279" r:id="rId11"/>
    <p:sldId id="264" r:id="rId12"/>
    <p:sldId id="265" r:id="rId13"/>
    <p:sldId id="266" r:id="rId14"/>
    <p:sldId id="259" r:id="rId15"/>
    <p:sldId id="260" r:id="rId16"/>
    <p:sldId id="261" r:id="rId17"/>
    <p:sldId id="262" r:id="rId18"/>
    <p:sldId id="268" r:id="rId19"/>
    <p:sldId id="269" r:id="rId20"/>
    <p:sldId id="270" r:id="rId21"/>
    <p:sldId id="272" r:id="rId22"/>
    <p:sldId id="27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5388" autoAdjust="0"/>
  </p:normalViewPr>
  <p:slideViewPr>
    <p:cSldViewPr snapToGrid="0">
      <p:cViewPr varScale="1">
        <p:scale>
          <a:sx n="89" d="100"/>
          <a:sy n="89" d="100"/>
        </p:scale>
        <p:origin x="58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AB248-2FEA-4797-BD1C-A52806C2E144}" type="datetimeFigureOut">
              <a:rPr lang="zh-CN" altLang="en-US" smtClean="0"/>
              <a:t>2021/2/23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90670-113E-4E34-8EBC-B6BB98105E06}" type="slidenum">
              <a:rPr lang="zh-CN" altLang="en-US" smtClean="0"/>
              <a:t>‹#›</a:t>
            </a:fld>
            <a:endParaRPr lang="zh-CN" altLang="en-US"/>
          </a:p>
        </p:txBody>
      </p:sp>
    </p:spTree>
    <p:extLst>
      <p:ext uri="{BB962C8B-B14F-4D97-AF65-F5344CB8AC3E}">
        <p14:creationId xmlns:p14="http://schemas.microsoft.com/office/powerpoint/2010/main" val="130124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对于前面的说法，作者认为他们要么是针对训练好的模型体现出来的特点强行解释，但最重要的一点是：不能由人类自定义可解释性。</a:t>
            </a:r>
            <a:endParaRPr lang="en-US" altLang="zh-CN" dirty="0" smtClean="0"/>
          </a:p>
          <a:p>
            <a:r>
              <a:rPr lang="en-US" altLang="zh-CN" dirty="0" smtClean="0"/>
              <a:t>Semantics </a:t>
            </a:r>
            <a:r>
              <a:rPr lang="zh-CN" altLang="en-US" dirty="0" smtClean="0"/>
              <a:t>可以是：</a:t>
            </a:r>
            <a:r>
              <a:rPr lang="en-US" altLang="zh-CN" dirty="0" smtClean="0"/>
              <a:t>objects, parts, colors, materials, artifacts, etc.</a:t>
            </a:r>
            <a:endParaRPr lang="zh-CN" altLang="en-US" dirty="0"/>
          </a:p>
        </p:txBody>
      </p:sp>
      <p:sp>
        <p:nvSpPr>
          <p:cNvPr id="4" name="灯片编号占位符 3"/>
          <p:cNvSpPr>
            <a:spLocks noGrp="1"/>
          </p:cNvSpPr>
          <p:nvPr>
            <p:ph type="sldNum" sz="quarter" idx="10"/>
          </p:nvPr>
        </p:nvSpPr>
        <p:spPr/>
        <p:txBody>
          <a:bodyPr/>
          <a:lstStyle/>
          <a:p>
            <a:fld id="{8B690670-113E-4E34-8EBC-B6BB98105E06}" type="slidenum">
              <a:rPr lang="zh-CN" altLang="en-US" smtClean="0"/>
              <a:t>3</a:t>
            </a:fld>
            <a:endParaRPr lang="zh-CN" altLang="en-US"/>
          </a:p>
        </p:txBody>
      </p:sp>
    </p:spTree>
    <p:extLst>
      <p:ext uri="{BB962C8B-B14F-4D97-AF65-F5344CB8AC3E}">
        <p14:creationId xmlns:p14="http://schemas.microsoft.com/office/powerpoint/2010/main" val="1695114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单独去掉 </a:t>
            </a:r>
            <a:r>
              <a:rPr lang="en-US" altLang="zh-CN" dirty="0" smtClean="0"/>
              <a:t>plane </a:t>
            </a:r>
            <a:r>
              <a:rPr lang="zh-CN" altLang="en-US" dirty="0" smtClean="0"/>
              <a:t>或者同时去掉 </a:t>
            </a:r>
            <a:r>
              <a:rPr lang="en-US" altLang="zh-CN" dirty="0" smtClean="0"/>
              <a:t>plane </a:t>
            </a:r>
            <a:r>
              <a:rPr lang="zh-CN" altLang="en-US" dirty="0" smtClean="0"/>
              <a:t>和 </a:t>
            </a:r>
            <a:r>
              <a:rPr lang="en-US" altLang="zh-CN" dirty="0" smtClean="0"/>
              <a:t>dog</a:t>
            </a:r>
            <a:r>
              <a:rPr lang="zh-CN" altLang="en-US" dirty="0" smtClean="0"/>
              <a:t>，则对应的类别的 </a:t>
            </a:r>
            <a:r>
              <a:rPr lang="en-US" altLang="zh-CN" dirty="0" smtClean="0"/>
              <a:t>TP </a:t>
            </a:r>
            <a:r>
              <a:rPr lang="zh-CN" altLang="en-US" dirty="0" smtClean="0"/>
              <a:t>瞬间毁灭；但是几乎不影响其他类别的正确分类。</a:t>
            </a:r>
            <a:endParaRPr lang="en-US" altLang="zh-CN" dirty="0" smtClean="0"/>
          </a:p>
          <a:p>
            <a:r>
              <a:rPr lang="zh-CN" altLang="en-US" dirty="0" smtClean="0"/>
              <a:t>这是因为 </a:t>
            </a:r>
            <a:r>
              <a:rPr lang="en-US" altLang="zh-CN" dirty="0" smtClean="0"/>
              <a:t>CSG </a:t>
            </a:r>
            <a:r>
              <a:rPr lang="zh-CN" altLang="en-US" dirty="0" smtClean="0"/>
              <a:t>训练下的 </a:t>
            </a:r>
            <a:r>
              <a:rPr lang="en-US" altLang="zh-CN" dirty="0" smtClean="0"/>
              <a:t>CNN</a:t>
            </a:r>
            <a:r>
              <a:rPr lang="zh-CN" altLang="en-US" dirty="0" smtClean="0"/>
              <a:t>，</a:t>
            </a:r>
            <a:r>
              <a:rPr lang="en-US" altLang="zh-CN" dirty="0" smtClean="0"/>
              <a:t>group </a:t>
            </a:r>
            <a:r>
              <a:rPr lang="zh-CN" altLang="en-US" dirty="0" smtClean="0"/>
              <a:t>之外的滤波器主响应其他的类别，因此识别一个类别不可能使用其他的 </a:t>
            </a:r>
            <a:r>
              <a:rPr lang="en-US" altLang="zh-CN" dirty="0" smtClean="0"/>
              <a:t>filters </a:t>
            </a:r>
            <a:r>
              <a:rPr lang="zh-CN" altLang="en-US" dirty="0" smtClean="0"/>
              <a:t>来代替原来的 </a:t>
            </a:r>
            <a:r>
              <a:rPr lang="en-US" altLang="zh-CN" dirty="0" smtClean="0"/>
              <a:t>filters </a:t>
            </a:r>
            <a:r>
              <a:rPr lang="zh-CN" altLang="en-US" dirty="0" smtClean="0"/>
              <a:t>的功能。</a:t>
            </a:r>
            <a:endParaRPr lang="zh-CN" altLang="en-US" dirty="0"/>
          </a:p>
        </p:txBody>
      </p:sp>
      <p:sp>
        <p:nvSpPr>
          <p:cNvPr id="4" name="灯片编号占位符 3"/>
          <p:cNvSpPr>
            <a:spLocks noGrp="1"/>
          </p:cNvSpPr>
          <p:nvPr>
            <p:ph type="sldNum" sz="quarter" idx="10"/>
          </p:nvPr>
        </p:nvSpPr>
        <p:spPr/>
        <p:txBody>
          <a:bodyPr/>
          <a:lstStyle/>
          <a:p>
            <a:fld id="{8B690670-113E-4E34-8EBC-B6BB98105E06}" type="slidenum">
              <a:rPr lang="zh-CN" altLang="en-US" smtClean="0"/>
              <a:t>11</a:t>
            </a:fld>
            <a:endParaRPr lang="zh-CN" altLang="en-US"/>
          </a:p>
        </p:txBody>
      </p:sp>
    </p:spTree>
    <p:extLst>
      <p:ext uri="{BB962C8B-B14F-4D97-AF65-F5344CB8AC3E}">
        <p14:creationId xmlns:p14="http://schemas.microsoft.com/office/powerpoint/2010/main" val="4261961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理想情况下就是每一个类别的特征均值会与 </a:t>
            </a:r>
            <a:r>
              <a:rPr lang="en-US" altLang="zh-CN" dirty="0" smtClean="0"/>
              <a:t>S </a:t>
            </a:r>
            <a:r>
              <a:rPr lang="zh-CN" altLang="en-US" dirty="0" smtClean="0"/>
              <a:t>的其中一行有最大的相似度，且远大于与其他行的相似度。</a:t>
            </a:r>
            <a:endParaRPr lang="en-US" altLang="zh-CN" dirty="0" smtClean="0"/>
          </a:p>
          <a:p>
            <a:r>
              <a:rPr lang="zh-CN" altLang="en-US" dirty="0" smtClean="0"/>
              <a:t>并且恰好不同类别对应最佳行是不同的。</a:t>
            </a:r>
            <a:endParaRPr lang="zh-CN" altLang="en-US" dirty="0"/>
          </a:p>
        </p:txBody>
      </p:sp>
      <p:sp>
        <p:nvSpPr>
          <p:cNvPr id="4" name="灯片编号占位符 3"/>
          <p:cNvSpPr>
            <a:spLocks noGrp="1"/>
          </p:cNvSpPr>
          <p:nvPr>
            <p:ph type="sldNum" sz="quarter" idx="10"/>
          </p:nvPr>
        </p:nvSpPr>
        <p:spPr/>
        <p:txBody>
          <a:bodyPr/>
          <a:lstStyle/>
          <a:p>
            <a:fld id="{8B690670-113E-4E34-8EBC-B6BB98105E06}" type="slidenum">
              <a:rPr lang="zh-CN" altLang="en-US" smtClean="0"/>
              <a:t>12</a:t>
            </a:fld>
            <a:endParaRPr lang="zh-CN" altLang="en-US"/>
          </a:p>
        </p:txBody>
      </p:sp>
    </p:spTree>
    <p:extLst>
      <p:ext uri="{BB962C8B-B14F-4D97-AF65-F5344CB8AC3E}">
        <p14:creationId xmlns:p14="http://schemas.microsoft.com/office/powerpoint/2010/main" val="96170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smtClean="0"/>
                  <a:t>观察发现：</a:t>
                </a:r>
                <a:endParaRPr lang="en-US" altLang="zh-CN" dirty="0" smtClean="0"/>
              </a:p>
              <a:p>
                <a:r>
                  <a:rPr lang="en-US" altLang="zh-CN" dirty="0" smtClean="0"/>
                  <a:t>1</a:t>
                </a:r>
                <a:r>
                  <a:rPr lang="zh-CN" altLang="en-US" dirty="0" smtClean="0"/>
                  <a:t>）</a:t>
                </a:r>
                <a:r>
                  <a:rPr lang="en-US" altLang="zh-CN" dirty="0" smtClean="0"/>
                  <a:t>CSG </a:t>
                </a:r>
                <a:r>
                  <a:rPr lang="zh-CN" altLang="en-US" dirty="0" smtClean="0"/>
                  <a:t>训练的 </a:t>
                </a:r>
                <a:r>
                  <a:rPr lang="en-US" altLang="zh-CN" dirty="0" smtClean="0"/>
                  <a:t>CNN </a:t>
                </a:r>
                <a:r>
                  <a:rPr lang="zh-CN" altLang="en-US" dirty="0" smtClean="0"/>
                  <a:t>提取的某一类别 </a:t>
                </a:r>
                <a14:m>
                  <m:oMath xmlns:m="http://schemas.openxmlformats.org/officeDocument/2006/math">
                    <m:r>
                      <a:rPr lang="en-US" altLang="zh-CN" b="0" i="1" smtClean="0">
                        <a:latin typeface="Cambria Math" panose="02040503050406030204" pitchFamily="18" charset="0"/>
                      </a:rPr>
                      <m:t>𝑐</m:t>
                    </m:r>
                  </m:oMath>
                </a14:m>
                <a:r>
                  <a:rPr lang="zh-CN" altLang="en-US" dirty="0" smtClean="0"/>
                  <a:t> 特征的方向与 </a:t>
                </a:r>
                <a:r>
                  <a:rPr lang="en-US" altLang="zh-CN" dirty="0" smtClean="0"/>
                  <a:t>G </a:t>
                </a:r>
                <a:r>
                  <a:rPr lang="zh-CN" altLang="en-US" dirty="0" smtClean="0"/>
                  <a:t>矩阵中对于该类别的门控向量的方向是非常逼近的；因此</a:t>
                </a:r>
                <a:endParaRPr lang="en-US" altLang="zh-CN" dirty="0" smtClean="0"/>
              </a:p>
              <a:p>
                <a:r>
                  <a:rPr lang="en-US" altLang="zh-CN" dirty="0" smtClean="0"/>
                  <a:t>2</a:t>
                </a:r>
                <a:r>
                  <a:rPr lang="zh-CN" altLang="en-US" dirty="0" smtClean="0"/>
                  <a:t>）对于 </a:t>
                </a:r>
                <a:r>
                  <a:rPr lang="en-US" altLang="zh-CN" dirty="0" smtClean="0"/>
                  <a:t>TP </a:t>
                </a:r>
                <a:r>
                  <a:rPr lang="zh-CN" altLang="en-US" dirty="0" smtClean="0"/>
                  <a:t>样本集，相似度几乎是对角线主导分布的；但相对而言，</a:t>
                </a:r>
                <a:endParaRPr lang="en-US" altLang="zh-CN" dirty="0" smtClean="0"/>
              </a:p>
              <a:p>
                <a:r>
                  <a:rPr lang="en-US" altLang="zh-CN" dirty="0" smtClean="0"/>
                  <a:t>3</a:t>
                </a:r>
                <a:r>
                  <a:rPr lang="zh-CN" altLang="en-US" dirty="0" smtClean="0"/>
                  <a:t>）对于 </a:t>
                </a:r>
                <a:r>
                  <a:rPr lang="en-US" altLang="zh-CN" dirty="0" smtClean="0"/>
                  <a:t>FN </a:t>
                </a:r>
                <a:r>
                  <a:rPr lang="zh-CN" altLang="en-US" dirty="0" smtClean="0"/>
                  <a:t>样本集，我们发现这些困难样本往往是同时对多个类别的特定滤波器有相似的响应，这与“分类错误的直接原因是模型不能准确、确切（绝对信心）区分样本所属类别”是一致的。</a:t>
                </a:r>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观察发现：</a:t>
                </a:r>
                <a:endParaRPr lang="en-US" altLang="zh-CN" dirty="0" smtClean="0"/>
              </a:p>
              <a:p>
                <a:r>
                  <a:rPr lang="en-US" altLang="zh-CN" dirty="0" smtClean="0"/>
                  <a:t>1</a:t>
                </a:r>
                <a:r>
                  <a:rPr lang="zh-CN" altLang="en-US" dirty="0" smtClean="0"/>
                  <a:t>）</a:t>
                </a:r>
                <a:r>
                  <a:rPr lang="en-US" altLang="zh-CN" dirty="0" smtClean="0"/>
                  <a:t>CSG </a:t>
                </a:r>
                <a:r>
                  <a:rPr lang="zh-CN" altLang="en-US" dirty="0" smtClean="0"/>
                  <a:t>训练的 </a:t>
                </a:r>
                <a:r>
                  <a:rPr lang="en-US" altLang="zh-CN" dirty="0" smtClean="0"/>
                  <a:t>CNN </a:t>
                </a:r>
                <a:r>
                  <a:rPr lang="zh-CN" altLang="en-US" dirty="0" smtClean="0"/>
                  <a:t>提取的某一类别 </a:t>
                </a:r>
                <a:r>
                  <a:rPr lang="en-US" altLang="zh-CN" b="0" i="0" smtClean="0">
                    <a:latin typeface="Cambria Math" panose="02040503050406030204" pitchFamily="18" charset="0"/>
                  </a:rPr>
                  <a:t>𝑐</a:t>
                </a:r>
                <a:r>
                  <a:rPr lang="zh-CN" altLang="en-US" dirty="0" smtClean="0"/>
                  <a:t> 特征的方向与 </a:t>
                </a:r>
                <a:r>
                  <a:rPr lang="en-US" altLang="zh-CN" dirty="0" smtClean="0"/>
                  <a:t>G </a:t>
                </a:r>
                <a:r>
                  <a:rPr lang="zh-CN" altLang="en-US" dirty="0" smtClean="0"/>
                  <a:t>矩阵中对于该类别的门控向量的方向是非常逼近的；因此</a:t>
                </a:r>
                <a:endParaRPr lang="en-US" altLang="zh-CN" dirty="0" smtClean="0"/>
              </a:p>
              <a:p>
                <a:r>
                  <a:rPr lang="en-US" altLang="zh-CN" dirty="0" smtClean="0"/>
                  <a:t>2</a:t>
                </a:r>
                <a:r>
                  <a:rPr lang="zh-CN" altLang="en-US" dirty="0" smtClean="0"/>
                  <a:t>）对于 </a:t>
                </a:r>
                <a:r>
                  <a:rPr lang="en-US" altLang="zh-CN" dirty="0" smtClean="0"/>
                  <a:t>TP </a:t>
                </a:r>
                <a:r>
                  <a:rPr lang="zh-CN" altLang="en-US" dirty="0" smtClean="0"/>
                  <a:t>样本集，相似度几乎是对角线主导分布的；但相对而言，</a:t>
                </a:r>
                <a:endParaRPr lang="en-US" altLang="zh-CN" dirty="0" smtClean="0"/>
              </a:p>
              <a:p>
                <a:r>
                  <a:rPr lang="en-US" altLang="zh-CN" dirty="0" smtClean="0"/>
                  <a:t>3</a:t>
                </a:r>
                <a:r>
                  <a:rPr lang="zh-CN" altLang="en-US" dirty="0" smtClean="0"/>
                  <a:t>）对于 </a:t>
                </a:r>
                <a:r>
                  <a:rPr lang="en-US" altLang="zh-CN" dirty="0" smtClean="0"/>
                  <a:t>FN </a:t>
                </a:r>
                <a:r>
                  <a:rPr lang="zh-CN" altLang="en-US" dirty="0" smtClean="0"/>
                  <a:t>样本集，我们发现这些困难样本往往是同时对多个类别的特定滤波器有相似的响应，这与“分类错误的直接原因是模型不能准确、确切（绝对信心）区分样本所属类别”是一致的。</a:t>
                </a:r>
                <a:endParaRPr lang="zh-CN" altLang="en-US" dirty="0"/>
              </a:p>
            </p:txBody>
          </p:sp>
        </mc:Fallback>
      </mc:AlternateContent>
      <p:sp>
        <p:nvSpPr>
          <p:cNvPr id="4" name="灯片编号占位符 3"/>
          <p:cNvSpPr>
            <a:spLocks noGrp="1"/>
          </p:cNvSpPr>
          <p:nvPr>
            <p:ph type="sldNum" sz="quarter" idx="10"/>
          </p:nvPr>
        </p:nvSpPr>
        <p:spPr/>
        <p:txBody>
          <a:bodyPr/>
          <a:lstStyle/>
          <a:p>
            <a:fld id="{8B690670-113E-4E34-8EBC-B6BB98105E06}" type="slidenum">
              <a:rPr lang="zh-CN" altLang="en-US" smtClean="0"/>
              <a:t>13</a:t>
            </a:fld>
            <a:endParaRPr lang="zh-CN" altLang="en-US"/>
          </a:p>
        </p:txBody>
      </p:sp>
    </p:spTree>
    <p:extLst>
      <p:ext uri="{BB962C8B-B14F-4D97-AF65-F5344CB8AC3E}">
        <p14:creationId xmlns:p14="http://schemas.microsoft.com/office/powerpoint/2010/main" val="257738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1" dirty="0" smtClean="0"/>
                  <a:t>解释</a:t>
                </a:r>
                <a:r>
                  <a:rPr lang="zh-CN" altLang="en-US" dirty="0" smtClean="0"/>
                  <a:t>：为什么 </a:t>
                </a:r>
                <a:r>
                  <a:rPr lang="en-US" altLang="zh-CN" dirty="0" smtClean="0"/>
                  <a:t>CSG </a:t>
                </a:r>
                <a:r>
                  <a:rPr lang="zh-CN" altLang="en-US" dirty="0" smtClean="0"/>
                  <a:t>的训练能够鼓励对应不同类别的 </a:t>
                </a:r>
                <a:r>
                  <a:rPr lang="en-US" altLang="zh-CN" dirty="0" smtClean="0"/>
                  <a:t>filters </a:t>
                </a:r>
                <a:r>
                  <a:rPr lang="zh-CN" altLang="en-US" dirty="0" smtClean="0"/>
                  <a:t>之间正交？</a:t>
                </a:r>
                <a:endParaRPr lang="en-US" altLang="zh-CN" dirty="0" smtClean="0"/>
              </a:p>
              <a:p>
                <a:r>
                  <a:rPr lang="zh-CN" altLang="en-US" dirty="0" smtClean="0"/>
                  <a:t>考虑两个不同的 </a:t>
                </a:r>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dirty="0" smtClean="0"/>
                  <a:t> 和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oMath>
                </a14:m>
                <a:r>
                  <a:rPr lang="zh-CN" altLang="en-US" dirty="0" smtClean="0"/>
                  <a:t> 的 类别</a:t>
                </a:r>
                <a:r>
                  <a:rPr lang="en-US" altLang="zh-CN" dirty="0" smtClean="0"/>
                  <a:t>-</a:t>
                </a:r>
                <a:r>
                  <a:rPr lang="zh-CN" altLang="en-US" dirty="0" smtClean="0"/>
                  <a:t>滤波器</a:t>
                </a:r>
                <a:r>
                  <a:rPr lang="zh-CN" altLang="en-US" baseline="0" dirty="0" smtClean="0"/>
                  <a:t> </a:t>
                </a:r>
                <a:r>
                  <a:rPr lang="en-US" altLang="zh-CN" baseline="0" dirty="0" smtClean="0"/>
                  <a:t>pair</a:t>
                </a:r>
                <a:r>
                  <a:rPr lang="zh-CN" altLang="en-US" baseline="0" dirty="0" smtClean="0"/>
                  <a:t>。其中 </a:t>
                </a:r>
                <a14:m>
                  <m:oMath xmlns:m="http://schemas.openxmlformats.org/officeDocument/2006/math">
                    <m:r>
                      <a:rPr lang="en-US" altLang="zh-CN" b="0" i="1" baseline="0" smtClean="0">
                        <a:latin typeface="Cambria Math" panose="02040503050406030204" pitchFamily="18" charset="0"/>
                      </a:rPr>
                      <m:t>𝑐</m:t>
                    </m:r>
                    <m:r>
                      <a:rPr lang="en-US" altLang="zh-CN" b="0" i="1" baseline="0" smtClean="0">
                        <a:latin typeface="Cambria Math" panose="02040503050406030204" pitchFamily="18" charset="0"/>
                      </a:rPr>
                      <m:t>≠</m:t>
                    </m:r>
                    <m:sSup>
                      <m:sSupPr>
                        <m:ctrlPr>
                          <a:rPr lang="en-US" altLang="zh-CN" b="0" i="1" baseline="0" smtClean="0">
                            <a:latin typeface="Cambria Math" panose="02040503050406030204" pitchFamily="18" charset="0"/>
                          </a:rPr>
                        </m:ctrlPr>
                      </m:sSupPr>
                      <m:e>
                        <m:r>
                          <a:rPr lang="en-US" altLang="zh-CN" b="0" i="1" baseline="0" smtClean="0">
                            <a:latin typeface="Cambria Math" panose="02040503050406030204" pitchFamily="18" charset="0"/>
                          </a:rPr>
                          <m:t>𝑐</m:t>
                        </m:r>
                      </m:e>
                      <m:sup>
                        <m:r>
                          <a:rPr lang="en-US" altLang="zh-CN" b="0" i="1" baseline="0" smtClean="0">
                            <a:latin typeface="Cambria Math" panose="02040503050406030204" pitchFamily="18" charset="0"/>
                          </a:rPr>
                          <m:t>′</m:t>
                        </m:r>
                      </m:sup>
                    </m:sSup>
                  </m:oMath>
                </a14:m>
                <a:r>
                  <a:rPr lang="zh-CN" altLang="en-US" dirty="0" smtClean="0"/>
                  <a:t> 且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oMath>
                </a14:m>
                <a:r>
                  <a:rPr lang="en-US" altLang="zh-CN" dirty="0" smtClean="0"/>
                  <a:t>.</a:t>
                </a:r>
              </a:p>
              <a:p>
                <a:r>
                  <a:rPr lang="zh-CN" altLang="en-US" dirty="0" smtClean="0"/>
                  <a:t>当输入是属于类别 </a:t>
                </a:r>
                <a14:m>
                  <m:oMath xmlns:m="http://schemas.openxmlformats.org/officeDocument/2006/math">
                    <m:r>
                      <a:rPr lang="en-US" altLang="zh-CN" b="0" i="1" smtClean="0">
                        <a:latin typeface="Cambria Math" panose="02040503050406030204" pitchFamily="18" charset="0"/>
                      </a:rPr>
                      <m:t>𝑐</m:t>
                    </m:r>
                  </m:oMath>
                </a14:m>
                <a:r>
                  <a:rPr lang="zh-CN" altLang="en-US" dirty="0" smtClean="0"/>
                  <a:t> 的时候，在 </a:t>
                </a:r>
                <a:r>
                  <a:rPr lang="en-US" altLang="zh-CN" dirty="0" smtClean="0"/>
                  <a:t>CSG </a:t>
                </a:r>
                <a:r>
                  <a:rPr lang="zh-CN" altLang="en-US" dirty="0" smtClean="0"/>
                  <a:t>路径时，</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oMath>
                </a14:m>
                <a:r>
                  <a:rPr lang="zh-CN" altLang="en-US" dirty="0" smtClean="0"/>
                  <a:t> 被 </a:t>
                </a:r>
                <a:r>
                  <a:rPr lang="en-US" altLang="zh-CN" dirty="0" smtClean="0"/>
                  <a:t>blocked</a:t>
                </a:r>
                <a:r>
                  <a:rPr lang="zh-CN" altLang="en-US" dirty="0" smtClean="0"/>
                  <a:t>；但是同时通过 </a:t>
                </a:r>
                <a:r>
                  <a:rPr lang="en-US" altLang="zh-CN" dirty="0" smtClean="0"/>
                  <a:t>STD </a:t>
                </a:r>
                <a:r>
                  <a:rPr lang="zh-CN" altLang="en-US" dirty="0" smtClean="0"/>
                  <a:t>路径时，</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oMath>
                </a14:m>
                <a:r>
                  <a:rPr lang="zh-CN" altLang="en-US" dirty="0" smtClean="0"/>
                  <a:t> 被</a:t>
                </a:r>
                <a:r>
                  <a:rPr lang="zh-CN" altLang="en-US" baseline="0" dirty="0" smtClean="0"/>
                  <a:t> </a:t>
                </a:r>
                <a:r>
                  <a:rPr lang="en-US" altLang="zh-CN" baseline="0" dirty="0" smtClean="0"/>
                  <a:t>activated</a:t>
                </a:r>
                <a:r>
                  <a:rPr lang="zh-CN" altLang="en-US" baseline="0" dirty="0" smtClean="0"/>
                  <a:t>。</a:t>
                </a:r>
                <a:endParaRPr lang="en-US" altLang="zh-CN" baseline="0" dirty="0" smtClean="0"/>
              </a:p>
              <a:p>
                <a:r>
                  <a:rPr lang="zh-CN" altLang="en-US" dirty="0" smtClean="0"/>
                  <a:t>我们现在希望这两种情形下，模型输出是一样的，</a:t>
                </a:r>
                <a:endParaRPr lang="en-US" altLang="zh-CN" dirty="0" smtClean="0"/>
              </a:p>
              <a:p>
                <a:r>
                  <a:rPr lang="zh-CN" altLang="en-US" dirty="0" smtClean="0"/>
                  <a:t>这就需要抑制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oMath>
                </a14:m>
                <a:r>
                  <a:rPr lang="zh-CN" altLang="en-US" dirty="0" smtClean="0"/>
                  <a:t> 的激活度尽可能低，从而</a:t>
                </a:r>
                <a:r>
                  <a:rPr lang="zh-CN" altLang="en-US" baseline="0" dirty="0" smtClean="0"/>
                  <a:t> </a:t>
                </a:r>
                <a14:m>
                  <m:oMath xmlns:m="http://schemas.openxmlformats.org/officeDocument/2006/math">
                    <m:sSup>
                      <m:sSupPr>
                        <m:ctrlPr>
                          <a:rPr lang="en-US" altLang="zh-CN" b="0" i="1" baseline="0" smtClean="0">
                            <a:latin typeface="Cambria Math" panose="02040503050406030204" pitchFamily="18" charset="0"/>
                          </a:rPr>
                        </m:ctrlPr>
                      </m:sSupPr>
                      <m:e>
                        <m:r>
                          <a:rPr lang="en-US" altLang="zh-CN" b="0" i="1" baseline="0" smtClean="0">
                            <a:latin typeface="Cambria Math" panose="02040503050406030204" pitchFamily="18" charset="0"/>
                          </a:rPr>
                          <m:t>𝑘</m:t>
                        </m:r>
                      </m:e>
                      <m:sup>
                        <m:r>
                          <a:rPr lang="en-US" altLang="zh-CN" b="0" i="1" baseline="0" smtClean="0">
                            <a:latin typeface="Cambria Math" panose="02040503050406030204" pitchFamily="18" charset="0"/>
                          </a:rPr>
                          <m:t>′</m:t>
                        </m:r>
                      </m:sup>
                    </m:sSup>
                  </m:oMath>
                </a14:m>
                <a:r>
                  <a:rPr lang="zh-CN" altLang="en-US" dirty="0" smtClean="0"/>
                  <a:t> 对于不同类别输出的子空间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𝑐</m:t>
                        </m:r>
                      </m:sub>
                    </m:sSub>
                  </m:oMath>
                </a14:m>
                <a:r>
                  <a:rPr lang="zh-CN" altLang="en-US" dirty="0" smtClean="0"/>
                  <a:t> 几乎是垂直的。</a:t>
                </a:r>
                <a:endParaRPr lang="en-US" altLang="zh-CN" dirty="0" smtClean="0"/>
              </a:p>
              <a:p>
                <a:r>
                  <a:rPr lang="zh-CN" altLang="en-US" dirty="0" smtClean="0"/>
                  <a:t>（子空间：考虑一个 </a:t>
                </a:r>
                <a:r>
                  <a:rPr lang="en-US" altLang="zh-CN" dirty="0" smtClean="0"/>
                  <a:t>10-dim </a:t>
                </a:r>
                <a:r>
                  <a:rPr lang="zh-CN" altLang="en-US" dirty="0" smtClean="0"/>
                  <a:t>的正交欧几里得空间，模型对于每个类别的输出（</a:t>
                </a:r>
                <a:r>
                  <a:rPr lang="en-US" altLang="zh-CN" dirty="0" smtClean="0"/>
                  <a:t>10-dim vector</a:t>
                </a:r>
                <a:r>
                  <a:rPr lang="zh-CN" altLang="en-US" dirty="0" smtClean="0"/>
                  <a:t>）在这个空间内，相同的类别的样本的输出概率向量最终被局限在一个更小的 </a:t>
                </a:r>
                <a:r>
                  <a:rPr lang="en-US" altLang="zh-CN" dirty="0" smtClean="0"/>
                  <a:t>10-dim </a:t>
                </a:r>
                <a:r>
                  <a:rPr lang="zh-CN" altLang="en-US" dirty="0" smtClean="0"/>
                  <a:t>子空间中）。</a:t>
                </a:r>
                <a:endParaRPr lang="zh-CN" altLang="en-US" dirty="0"/>
              </a:p>
            </p:txBody>
          </p:sp>
        </mc:Choice>
        <mc:Fallback xmlns="">
          <p:sp>
            <p:nvSpPr>
              <p:cNvPr id="3" name="备注占位符 2"/>
              <p:cNvSpPr>
                <a:spLocks noGrp="1"/>
              </p:cNvSpPr>
              <p:nvPr>
                <p:ph type="body" idx="1"/>
              </p:nvPr>
            </p:nvSpPr>
            <p:spPr/>
            <p:txBody>
              <a:bodyPr/>
              <a:lstStyle/>
              <a:p>
                <a:r>
                  <a:rPr lang="zh-CN" altLang="en-US" b="1" dirty="0" smtClean="0"/>
                  <a:t>解释</a:t>
                </a:r>
                <a:r>
                  <a:rPr lang="zh-CN" altLang="en-US" dirty="0" smtClean="0"/>
                  <a:t>：为什么 </a:t>
                </a:r>
                <a:r>
                  <a:rPr lang="en-US" altLang="zh-CN" dirty="0" smtClean="0"/>
                  <a:t>CSG </a:t>
                </a:r>
                <a:r>
                  <a:rPr lang="zh-CN" altLang="en-US" dirty="0" smtClean="0"/>
                  <a:t>的训练能够鼓励对应不同类别的 </a:t>
                </a:r>
                <a:r>
                  <a:rPr lang="en-US" altLang="zh-CN" dirty="0" smtClean="0"/>
                  <a:t>filters </a:t>
                </a:r>
                <a:r>
                  <a:rPr lang="zh-CN" altLang="en-US" dirty="0" smtClean="0"/>
                  <a:t>之间正交？</a:t>
                </a:r>
                <a:endParaRPr lang="en-US" altLang="zh-CN" dirty="0" smtClean="0"/>
              </a:p>
              <a:p>
                <a:r>
                  <a:rPr lang="zh-CN" altLang="en-US" dirty="0" smtClean="0"/>
                  <a:t>考虑两个不同的 </a:t>
                </a:r>
                <a:r>
                  <a:rPr lang="en-US" altLang="zh-CN" b="0" i="0" smtClean="0">
                    <a:latin typeface="Cambria Math" panose="02040503050406030204" pitchFamily="18" charset="0"/>
                  </a:rPr>
                  <a:t>𝑐−𝑘</a:t>
                </a:r>
                <a:r>
                  <a:rPr lang="zh-CN" altLang="en-US" dirty="0" smtClean="0"/>
                  <a:t> 和 </a:t>
                </a:r>
                <a:r>
                  <a:rPr lang="en-US" altLang="zh-CN" b="0" i="0" smtClean="0">
                    <a:latin typeface="Cambria Math" panose="02040503050406030204" pitchFamily="18" charset="0"/>
                  </a:rPr>
                  <a:t>𝑐^′−𝑘^′</a:t>
                </a:r>
                <a:r>
                  <a:rPr lang="zh-CN" altLang="en-US" dirty="0" smtClean="0"/>
                  <a:t> 的 类别</a:t>
                </a:r>
                <a:r>
                  <a:rPr lang="en-US" altLang="zh-CN" dirty="0" smtClean="0"/>
                  <a:t>-</a:t>
                </a:r>
                <a:r>
                  <a:rPr lang="zh-CN" altLang="en-US" dirty="0" smtClean="0"/>
                  <a:t>滤波器</a:t>
                </a:r>
                <a:r>
                  <a:rPr lang="zh-CN" altLang="en-US" baseline="0" dirty="0" smtClean="0"/>
                  <a:t> </a:t>
                </a:r>
                <a:r>
                  <a:rPr lang="en-US" altLang="zh-CN" baseline="0" dirty="0" smtClean="0"/>
                  <a:t>pair</a:t>
                </a:r>
                <a:r>
                  <a:rPr lang="zh-CN" altLang="en-US" baseline="0" dirty="0" smtClean="0"/>
                  <a:t>。其中 </a:t>
                </a:r>
                <a:r>
                  <a:rPr lang="en-US" altLang="zh-CN" b="0" i="0" baseline="0" smtClean="0">
                    <a:latin typeface="Cambria Math" panose="02040503050406030204" pitchFamily="18" charset="0"/>
                  </a:rPr>
                  <a:t>𝑐≠𝑐^′</a:t>
                </a:r>
                <a:r>
                  <a:rPr lang="zh-CN" altLang="en-US" dirty="0" smtClean="0"/>
                  <a:t> 且 </a:t>
                </a:r>
                <a:r>
                  <a:rPr lang="en-US" altLang="zh-CN" b="0" i="0" smtClean="0">
                    <a:latin typeface="Cambria Math" panose="02040503050406030204" pitchFamily="18" charset="0"/>
                  </a:rPr>
                  <a:t>𝑘≠𝑘^′</a:t>
                </a:r>
                <a:r>
                  <a:rPr lang="en-US" altLang="zh-CN" dirty="0" smtClean="0"/>
                  <a:t>.</a:t>
                </a:r>
              </a:p>
              <a:p>
                <a:r>
                  <a:rPr lang="zh-CN" altLang="en-US" dirty="0" smtClean="0"/>
                  <a:t>当输入是属于类别 </a:t>
                </a:r>
                <a:r>
                  <a:rPr lang="en-US" altLang="zh-CN" b="0" i="0" smtClean="0">
                    <a:latin typeface="Cambria Math" panose="02040503050406030204" pitchFamily="18" charset="0"/>
                  </a:rPr>
                  <a:t>𝑐</a:t>
                </a:r>
                <a:r>
                  <a:rPr lang="zh-CN" altLang="en-US" dirty="0" smtClean="0"/>
                  <a:t> 的时候，在 </a:t>
                </a:r>
                <a:r>
                  <a:rPr lang="en-US" altLang="zh-CN" dirty="0" smtClean="0"/>
                  <a:t>CSG </a:t>
                </a:r>
                <a:r>
                  <a:rPr lang="zh-CN" altLang="en-US" dirty="0" smtClean="0"/>
                  <a:t>路径时，</a:t>
                </a:r>
                <a:r>
                  <a:rPr lang="en-US" altLang="zh-CN" b="0" i="0" smtClean="0">
                    <a:latin typeface="Cambria Math" panose="02040503050406030204" pitchFamily="18" charset="0"/>
                  </a:rPr>
                  <a:t>𝑘^′</a:t>
                </a:r>
                <a:r>
                  <a:rPr lang="zh-CN" altLang="en-US" dirty="0" smtClean="0"/>
                  <a:t> 被 </a:t>
                </a:r>
                <a:r>
                  <a:rPr lang="en-US" altLang="zh-CN" dirty="0" smtClean="0"/>
                  <a:t>blocked</a:t>
                </a:r>
                <a:r>
                  <a:rPr lang="zh-CN" altLang="en-US" dirty="0" smtClean="0"/>
                  <a:t>；但是同时通过 </a:t>
                </a:r>
                <a:r>
                  <a:rPr lang="en-US" altLang="zh-CN" dirty="0" smtClean="0"/>
                  <a:t>STD </a:t>
                </a:r>
                <a:r>
                  <a:rPr lang="zh-CN" altLang="en-US" dirty="0" smtClean="0"/>
                  <a:t>路径时，</a:t>
                </a:r>
                <a:r>
                  <a:rPr lang="en-US" altLang="zh-CN" b="0" i="0" smtClean="0">
                    <a:latin typeface="Cambria Math" panose="02040503050406030204" pitchFamily="18" charset="0"/>
                  </a:rPr>
                  <a:t>𝑘^′</a:t>
                </a:r>
                <a:r>
                  <a:rPr lang="zh-CN" altLang="en-US" dirty="0" smtClean="0"/>
                  <a:t> 被</a:t>
                </a:r>
                <a:r>
                  <a:rPr lang="zh-CN" altLang="en-US" baseline="0" dirty="0" smtClean="0"/>
                  <a:t> </a:t>
                </a:r>
                <a:r>
                  <a:rPr lang="en-US" altLang="zh-CN" baseline="0" dirty="0" smtClean="0"/>
                  <a:t>activated</a:t>
                </a:r>
                <a:r>
                  <a:rPr lang="zh-CN" altLang="en-US" baseline="0" dirty="0" smtClean="0"/>
                  <a:t>。</a:t>
                </a:r>
                <a:endParaRPr lang="en-US" altLang="zh-CN" baseline="0" dirty="0" smtClean="0"/>
              </a:p>
              <a:p>
                <a:r>
                  <a:rPr lang="zh-CN" altLang="en-US" dirty="0" smtClean="0"/>
                  <a:t>我们现在希望这两种情形下，模型输出是一样的，</a:t>
                </a:r>
                <a:endParaRPr lang="en-US" altLang="zh-CN" dirty="0" smtClean="0"/>
              </a:p>
              <a:p>
                <a:r>
                  <a:rPr lang="zh-CN" altLang="en-US" dirty="0" smtClean="0"/>
                  <a:t>这就需要抑制 </a:t>
                </a:r>
                <a:r>
                  <a:rPr lang="en-US" altLang="zh-CN" b="0" i="0" smtClean="0">
                    <a:latin typeface="Cambria Math" panose="02040503050406030204" pitchFamily="18" charset="0"/>
                  </a:rPr>
                  <a:t>𝑘^′</a:t>
                </a:r>
                <a:r>
                  <a:rPr lang="zh-CN" altLang="en-US" dirty="0" smtClean="0"/>
                  <a:t> 的激活度尽可能低，从而</a:t>
                </a:r>
                <a:r>
                  <a:rPr lang="zh-CN" altLang="en-US" baseline="0" dirty="0" smtClean="0"/>
                  <a:t> </a:t>
                </a:r>
                <a:r>
                  <a:rPr lang="en-US" altLang="zh-CN" b="0" i="0" baseline="0" smtClean="0">
                    <a:latin typeface="Cambria Math" panose="02040503050406030204" pitchFamily="18" charset="0"/>
                  </a:rPr>
                  <a:t>𝑘^′</a:t>
                </a:r>
                <a:r>
                  <a:rPr lang="zh-CN" altLang="en-US" dirty="0" smtClean="0"/>
                  <a:t> 对于不同类别输出的子空间 </a:t>
                </a:r>
                <a:r>
                  <a:rPr lang="en-US" altLang="zh-CN" b="0" i="0" smtClean="0">
                    <a:latin typeface="Cambria Math" panose="02040503050406030204" pitchFamily="18" charset="0"/>
                  </a:rPr>
                  <a:t>𝑉_𝑐</a:t>
                </a:r>
                <a:r>
                  <a:rPr lang="zh-CN" altLang="en-US" dirty="0" smtClean="0"/>
                  <a:t> 几乎是垂直的。</a:t>
                </a:r>
                <a:endParaRPr lang="en-US" altLang="zh-CN" dirty="0" smtClean="0"/>
              </a:p>
              <a:p>
                <a:r>
                  <a:rPr lang="zh-CN" altLang="en-US" dirty="0" smtClean="0"/>
                  <a:t>（子空间：考虑一个 </a:t>
                </a:r>
                <a:r>
                  <a:rPr lang="en-US" altLang="zh-CN" dirty="0" smtClean="0"/>
                  <a:t>10-dim </a:t>
                </a:r>
                <a:r>
                  <a:rPr lang="zh-CN" altLang="en-US" dirty="0" smtClean="0"/>
                  <a:t>的正交欧几里得空间，模型对于每个类别的输出（</a:t>
                </a:r>
                <a:r>
                  <a:rPr lang="en-US" altLang="zh-CN" dirty="0" smtClean="0"/>
                  <a:t>10-dim vector</a:t>
                </a:r>
                <a:r>
                  <a:rPr lang="zh-CN" altLang="en-US" dirty="0" smtClean="0"/>
                  <a:t>）在这个空间内，相同的类别的样本的输出概率向量最终被局限在一个更小的 </a:t>
                </a:r>
                <a:r>
                  <a:rPr lang="en-US" altLang="zh-CN" dirty="0" smtClean="0"/>
                  <a:t>10-dim </a:t>
                </a:r>
                <a:r>
                  <a:rPr lang="zh-CN" altLang="en-US" dirty="0" smtClean="0"/>
                  <a:t>子空间中）。</a:t>
                </a:r>
                <a:endParaRPr lang="zh-CN" altLang="en-US" dirty="0"/>
              </a:p>
            </p:txBody>
          </p:sp>
        </mc:Fallback>
      </mc:AlternateContent>
      <p:sp>
        <p:nvSpPr>
          <p:cNvPr id="4" name="灯片编号占位符 3"/>
          <p:cNvSpPr>
            <a:spLocks noGrp="1"/>
          </p:cNvSpPr>
          <p:nvPr>
            <p:ph type="sldNum" sz="quarter" idx="10"/>
          </p:nvPr>
        </p:nvSpPr>
        <p:spPr/>
        <p:txBody>
          <a:bodyPr/>
          <a:lstStyle/>
          <a:p>
            <a:fld id="{8B690670-113E-4E34-8EBC-B6BB98105E06}" type="slidenum">
              <a:rPr lang="zh-CN" altLang="en-US" smtClean="0"/>
              <a:t>15</a:t>
            </a:fld>
            <a:endParaRPr lang="zh-CN" altLang="en-US"/>
          </a:p>
        </p:txBody>
      </p:sp>
    </p:spTree>
    <p:extLst>
      <p:ext uri="{BB962C8B-B14F-4D97-AF65-F5344CB8AC3E}">
        <p14:creationId xmlns:p14="http://schemas.microsoft.com/office/powerpoint/2010/main" val="3625037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 </a:t>
            </a:r>
            <a:r>
              <a:rPr lang="en-US" altLang="zh-CN" dirty="0" smtClean="0"/>
              <a:t>CSG CNNs </a:t>
            </a:r>
            <a:r>
              <a:rPr lang="zh-CN" altLang="en-US" dirty="0" smtClean="0"/>
              <a:t>中，不同类别倾向于激活不相关的滤波器，也就是反面说明：</a:t>
            </a:r>
            <a:r>
              <a:rPr lang="en-US" altLang="zh-CN" dirty="0" smtClean="0"/>
              <a:t>CSG CNNs </a:t>
            </a:r>
            <a:r>
              <a:rPr lang="zh-CN" altLang="en-US" dirty="0" smtClean="0"/>
              <a:t>提取了类别高度相关的表征。</a:t>
            </a:r>
            <a:endParaRPr lang="zh-CN" altLang="en-US" dirty="0"/>
          </a:p>
        </p:txBody>
      </p:sp>
      <p:sp>
        <p:nvSpPr>
          <p:cNvPr id="4" name="灯片编号占位符 3"/>
          <p:cNvSpPr>
            <a:spLocks noGrp="1"/>
          </p:cNvSpPr>
          <p:nvPr>
            <p:ph type="sldNum" sz="quarter" idx="10"/>
          </p:nvPr>
        </p:nvSpPr>
        <p:spPr/>
        <p:txBody>
          <a:bodyPr/>
          <a:lstStyle/>
          <a:p>
            <a:fld id="{8B690670-113E-4E34-8EBC-B6BB98105E06}" type="slidenum">
              <a:rPr lang="zh-CN" altLang="en-US" smtClean="0"/>
              <a:t>17</a:t>
            </a:fld>
            <a:endParaRPr lang="zh-CN" altLang="en-US"/>
          </a:p>
        </p:txBody>
      </p:sp>
    </p:spTree>
    <p:extLst>
      <p:ext uri="{BB962C8B-B14F-4D97-AF65-F5344CB8AC3E}">
        <p14:creationId xmlns:p14="http://schemas.microsoft.com/office/powerpoint/2010/main" val="1250361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感觉有点说不通，因为白盒攻击是针对梯度的，只要使用梯度就可以攻击成功。</a:t>
            </a:r>
            <a:endParaRPr lang="en-US" altLang="zh-CN" dirty="0" smtClean="0"/>
          </a:p>
          <a:p>
            <a:r>
              <a:rPr lang="zh-CN" altLang="en-US" dirty="0" smtClean="0"/>
              <a:t>但是有点作用：攻击需要将梯度从一组 </a:t>
            </a:r>
            <a:r>
              <a:rPr lang="en-US" altLang="zh-CN" dirty="0" smtClean="0"/>
              <a:t>filters </a:t>
            </a:r>
            <a:r>
              <a:rPr lang="zh-CN" altLang="en-US" dirty="0" smtClean="0"/>
              <a:t>上转移到另一组，但不同组的 </a:t>
            </a:r>
            <a:r>
              <a:rPr lang="en-US" altLang="zh-CN" dirty="0" smtClean="0"/>
              <a:t>filters </a:t>
            </a:r>
            <a:r>
              <a:rPr lang="zh-CN" altLang="en-US" dirty="0" smtClean="0"/>
              <a:t>之间是近乎正交的，攻击需要</a:t>
            </a:r>
            <a:r>
              <a:rPr lang="en-US" altLang="zh-CN" dirty="0" smtClean="0"/>
              <a:t>1</a:t>
            </a:r>
            <a:r>
              <a:rPr lang="zh-CN" altLang="en-US" dirty="0" smtClean="0"/>
              <a:t>）降低在原本的 </a:t>
            </a:r>
            <a:r>
              <a:rPr lang="en-US" altLang="zh-CN" dirty="0" smtClean="0"/>
              <a:t>filters </a:t>
            </a:r>
            <a:r>
              <a:rPr lang="zh-CN" altLang="en-US" dirty="0" smtClean="0"/>
              <a:t>上的梯度（降低激活），</a:t>
            </a:r>
            <a:r>
              <a:rPr lang="en-US" altLang="zh-CN" dirty="0" smtClean="0"/>
              <a:t>2</a:t>
            </a:r>
            <a:r>
              <a:rPr lang="zh-CN" altLang="en-US" dirty="0" smtClean="0"/>
              <a:t>）增加在其他组的 </a:t>
            </a:r>
            <a:r>
              <a:rPr lang="en-US" altLang="zh-CN" dirty="0" smtClean="0"/>
              <a:t>filters </a:t>
            </a:r>
            <a:r>
              <a:rPr lang="zh-CN" altLang="en-US" dirty="0" smtClean="0"/>
              <a:t>上的梯度（增强激活值）。但从另一个角度上讲，这样的设置给攻击带来攻击的明确性和方向性。</a:t>
            </a:r>
            <a:endParaRPr lang="en-US" altLang="zh-CN" dirty="0" smtClean="0"/>
          </a:p>
          <a:p>
            <a:r>
              <a:rPr lang="zh-CN" altLang="en-US" dirty="0" smtClean="0"/>
              <a:t>更合理的解释是：攻击都可以成功，只是需要的 </a:t>
            </a:r>
            <a:r>
              <a:rPr lang="en-US" altLang="zh-CN" dirty="0" smtClean="0"/>
              <a:t>steps </a:t>
            </a:r>
            <a:r>
              <a:rPr lang="zh-CN" altLang="en-US" dirty="0" smtClean="0"/>
              <a:t>更多。之前的网络将不同类别的鉴别分散在各个 </a:t>
            </a:r>
            <a:r>
              <a:rPr lang="en-US" altLang="zh-CN" dirty="0" smtClean="0"/>
              <a:t>filter </a:t>
            </a:r>
            <a:r>
              <a:rPr lang="zh-CN" altLang="en-US" dirty="0" smtClean="0"/>
              <a:t>上，每次攻击汇聚的梯度在 </a:t>
            </a:r>
            <a:r>
              <a:rPr lang="en-US" altLang="zh-CN" dirty="0" smtClean="0"/>
              <a:t>sum </a:t>
            </a:r>
            <a:r>
              <a:rPr lang="zh-CN" altLang="en-US" dirty="0" smtClean="0"/>
              <a:t>后更大；</a:t>
            </a:r>
            <a:r>
              <a:rPr lang="en-US" altLang="zh-CN" dirty="0" smtClean="0"/>
              <a:t>CSG </a:t>
            </a:r>
            <a:r>
              <a:rPr lang="zh-CN" altLang="en-US" dirty="0" smtClean="0"/>
              <a:t>下的网络，攻击产生的梯度只能在指定的两组 </a:t>
            </a:r>
            <a:r>
              <a:rPr lang="en-US" altLang="zh-CN" dirty="0" smtClean="0"/>
              <a:t>filters </a:t>
            </a:r>
            <a:r>
              <a:rPr lang="zh-CN" altLang="en-US" dirty="0" smtClean="0"/>
              <a:t>上流动，每次产生的 </a:t>
            </a:r>
            <a:r>
              <a:rPr lang="en-US" altLang="zh-CN" dirty="0" smtClean="0"/>
              <a:t>image gradient </a:t>
            </a:r>
            <a:r>
              <a:rPr lang="zh-CN" altLang="en-US" dirty="0" smtClean="0"/>
              <a:t>汇聚后相对少很多。</a:t>
            </a:r>
            <a:endParaRPr lang="zh-CN" altLang="en-US" dirty="0"/>
          </a:p>
        </p:txBody>
      </p:sp>
      <p:sp>
        <p:nvSpPr>
          <p:cNvPr id="4" name="灯片编号占位符 3"/>
          <p:cNvSpPr>
            <a:spLocks noGrp="1"/>
          </p:cNvSpPr>
          <p:nvPr>
            <p:ph type="sldNum" sz="quarter" idx="10"/>
          </p:nvPr>
        </p:nvSpPr>
        <p:spPr/>
        <p:txBody>
          <a:bodyPr/>
          <a:lstStyle/>
          <a:p>
            <a:fld id="{8B690670-113E-4E34-8EBC-B6BB98105E06}" type="slidenum">
              <a:rPr lang="zh-CN" altLang="en-US" smtClean="0"/>
              <a:t>21</a:t>
            </a:fld>
            <a:endParaRPr lang="zh-CN" altLang="en-US"/>
          </a:p>
        </p:txBody>
      </p:sp>
    </p:spTree>
    <p:extLst>
      <p:ext uri="{BB962C8B-B14F-4D97-AF65-F5344CB8AC3E}">
        <p14:creationId xmlns:p14="http://schemas.microsoft.com/office/powerpoint/2010/main" val="2991473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73B9F5D-865E-4B82-8B1D-5EA0F0B4212C}" type="datetimeFigureOut">
              <a:rPr lang="zh-CN" altLang="en-US" smtClean="0"/>
              <a:t>2021/2/23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157619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73B9F5D-865E-4B82-8B1D-5EA0F0B4212C}" type="datetimeFigureOut">
              <a:rPr lang="zh-CN" altLang="en-US" smtClean="0"/>
              <a:t>2021/2/23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2807583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73B9F5D-865E-4B82-8B1D-5EA0F0B4212C}" type="datetimeFigureOut">
              <a:rPr lang="zh-CN" altLang="en-US" smtClean="0"/>
              <a:t>2021/2/23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2682090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73B9F5D-865E-4B82-8B1D-5EA0F0B4212C}" type="datetimeFigureOut">
              <a:rPr lang="zh-CN" altLang="en-US" smtClean="0"/>
              <a:t>2021/2/23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720543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73B9F5D-865E-4B82-8B1D-5EA0F0B4212C}" type="datetimeFigureOut">
              <a:rPr lang="zh-CN" altLang="en-US" smtClean="0"/>
              <a:t>2021/2/23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1562714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73B9F5D-865E-4B82-8B1D-5EA0F0B4212C}" type="datetimeFigureOut">
              <a:rPr lang="zh-CN" altLang="en-US" smtClean="0"/>
              <a:t>2021/2/23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2257943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73B9F5D-865E-4B82-8B1D-5EA0F0B4212C}" type="datetimeFigureOut">
              <a:rPr lang="zh-CN" altLang="en-US" smtClean="0"/>
              <a:t>2021/2/23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1486212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73B9F5D-865E-4B82-8B1D-5EA0F0B4212C}" type="datetimeFigureOut">
              <a:rPr lang="zh-CN" altLang="en-US" smtClean="0"/>
              <a:t>2021/2/23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73017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3B9F5D-865E-4B82-8B1D-5EA0F0B4212C}" type="datetimeFigureOut">
              <a:rPr lang="zh-CN" altLang="en-US" smtClean="0"/>
              <a:t>2021/2/23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240039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73B9F5D-865E-4B82-8B1D-5EA0F0B4212C}" type="datetimeFigureOut">
              <a:rPr lang="zh-CN" altLang="en-US" smtClean="0"/>
              <a:t>2021/2/23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4158488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73B9F5D-865E-4B82-8B1D-5EA0F0B4212C}" type="datetimeFigureOut">
              <a:rPr lang="zh-CN" altLang="en-US" smtClean="0"/>
              <a:t>2021/2/23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820970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3B9F5D-865E-4B82-8B1D-5EA0F0B4212C}" type="datetimeFigureOut">
              <a:rPr lang="zh-CN" altLang="en-US" smtClean="0"/>
              <a:t>2021/2/23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26A3C-0FAE-4888-86C7-68C4B42537E8}" type="slidenum">
              <a:rPr lang="zh-CN" altLang="en-US" smtClean="0"/>
              <a:t>‹#›</a:t>
            </a:fld>
            <a:endParaRPr lang="zh-CN" altLang="en-US"/>
          </a:p>
        </p:txBody>
      </p:sp>
    </p:spTree>
    <p:extLst>
      <p:ext uri="{BB962C8B-B14F-4D97-AF65-F5344CB8AC3E}">
        <p14:creationId xmlns:p14="http://schemas.microsoft.com/office/powerpoint/2010/main" val="3443234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3.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1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30.png"/><Relationship Id="rId1" Type="http://schemas.openxmlformats.org/officeDocument/2006/relationships/slideLayout" Target="../slideLayouts/slideLayout7.xml"/><Relationship Id="rId4" Type="http://schemas.openxmlformats.org/officeDocument/2006/relationships/image" Target="../media/image350.png"/></Relationships>
</file>

<file path=ppt/slides/_rels/slide1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380.png"/><Relationship Id="rId4" Type="http://schemas.openxmlformats.org/officeDocument/2006/relationships/image" Target="../media/image370.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7.jpeg"/><Relationship Id="rId7"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hyperlink" Target="https://github.com/frgfm/torch-cam" TargetMode="External"/><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71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png"/><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34.png"/><Relationship Id="rId5" Type="http://schemas.openxmlformats.org/officeDocument/2006/relationships/image" Target="../media/image58.png"/><Relationship Id="rId15" Type="http://schemas.openxmlformats.org/officeDocument/2006/relationships/image" Target="../media/image38.png"/><Relationship Id="rId10" Type="http://schemas.openxmlformats.org/officeDocument/2006/relationships/image" Target="../media/image100.png"/><Relationship Id="rId4" Type="http://schemas.openxmlformats.org/officeDocument/2006/relationships/image" Target="../media/image410.png"/><Relationship Id="rId9" Type="http://schemas.openxmlformats.org/officeDocument/2006/relationships/image" Target="../media/image90.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87078"/>
            <a:ext cx="10515600" cy="1325563"/>
          </a:xfrm>
        </p:spPr>
        <p:txBody>
          <a:bodyPr>
            <a:normAutofit fontScale="90000"/>
          </a:bodyPr>
          <a:lstStyle/>
          <a:p>
            <a:pPr algn="ctr"/>
            <a:r>
              <a:rPr lang="en-US" altLang="zh-CN" dirty="0">
                <a:latin typeface="Times New Roman" panose="02020603050405020304" pitchFamily="18" charset="0"/>
                <a:cs typeface="Times New Roman" panose="02020603050405020304" pitchFamily="18" charset="0"/>
              </a:rPr>
              <a:t>Training Interpretable Convolutional Neural</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Networks by </a:t>
            </a:r>
            <a:r>
              <a:rPr lang="en-US" altLang="zh-CN" dirty="0" err="1">
                <a:latin typeface="Times New Roman" panose="02020603050405020304" pitchFamily="18" charset="0"/>
                <a:cs typeface="Times New Roman" panose="02020603050405020304" pitchFamily="18" charset="0"/>
              </a:rPr>
              <a:t>Dierentiating</a:t>
            </a:r>
            <a:r>
              <a:rPr lang="en-US" altLang="zh-CN" dirty="0">
                <a:latin typeface="Times New Roman" panose="02020603050405020304" pitchFamily="18" charset="0"/>
                <a:cs typeface="Times New Roman" panose="02020603050405020304" pitchFamily="18" charset="0"/>
              </a:rPr>
              <a:t> Class-</a:t>
            </a:r>
            <a:r>
              <a:rPr lang="en-US" altLang="zh-CN" dirty="0" err="1">
                <a:latin typeface="Times New Roman" panose="02020603050405020304" pitchFamily="18" charset="0"/>
                <a:cs typeface="Times New Roman" panose="02020603050405020304" pitchFamily="18" charset="0"/>
              </a:rPr>
              <a:t>specic</a:t>
            </a:r>
            <a:r>
              <a:rPr lang="en-US" altLang="zh-CN" dirty="0">
                <a:latin typeface="Times New Roman" panose="02020603050405020304" pitchFamily="18" charset="0"/>
                <a:cs typeface="Times New Roman" panose="02020603050405020304" pitchFamily="18" charset="0"/>
              </a:rPr>
              <a:t> Filters</a:t>
            </a:r>
            <a:endParaRPr lang="zh-CN" altLang="en-US" dirty="0">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2502575" y="3719874"/>
            <a:ext cx="7352625" cy="1843500"/>
            <a:chOff x="1862495" y="3240214"/>
            <a:chExt cx="8467010" cy="2122906"/>
          </a:xfrm>
        </p:grpSpPr>
        <p:pic>
          <p:nvPicPr>
            <p:cNvPr id="4" name="图片 3"/>
            <p:cNvPicPr>
              <a:picLocks noChangeAspect="1"/>
            </p:cNvPicPr>
            <p:nvPr/>
          </p:nvPicPr>
          <p:blipFill>
            <a:blip r:embed="rId2"/>
            <a:stretch>
              <a:fillRect/>
            </a:stretch>
          </p:blipFill>
          <p:spPr>
            <a:xfrm>
              <a:off x="1862495" y="3240214"/>
              <a:ext cx="8467010" cy="2122906"/>
            </a:xfrm>
            <a:prstGeom prst="rect">
              <a:avLst/>
            </a:prstGeom>
          </p:spPr>
        </p:pic>
        <p:cxnSp>
          <p:nvCxnSpPr>
            <p:cNvPr id="6" name="直接连接符 5"/>
            <p:cNvCxnSpPr/>
            <p:nvPr/>
          </p:nvCxnSpPr>
          <p:spPr>
            <a:xfrm>
              <a:off x="6096000" y="4572000"/>
              <a:ext cx="2570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021840" y="4826000"/>
              <a:ext cx="1595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731260" y="4826000"/>
              <a:ext cx="18186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911340" y="4826000"/>
              <a:ext cx="318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950720" y="4572000"/>
              <a:ext cx="188976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4959278" y="2709712"/>
            <a:ext cx="2273443" cy="646331"/>
          </a:xfrm>
          <a:prstGeom prst="rect">
            <a:avLst/>
          </a:prstGeom>
          <a:noFill/>
        </p:spPr>
        <p:txBody>
          <a:bodyPr wrap="none" rtlCol="0">
            <a:spAutoFit/>
          </a:bodyPr>
          <a:lstStyle/>
          <a:p>
            <a:pPr algn="ctr"/>
            <a:r>
              <a:rPr lang="en-US" altLang="zh-CN" dirty="0" smtClean="0">
                <a:latin typeface="Times New Roman" panose="02020603050405020304" pitchFamily="18" charset="0"/>
                <a:cs typeface="Times New Roman" panose="02020603050405020304" pitchFamily="18" charset="0"/>
              </a:rPr>
              <a:t>Orator: </a:t>
            </a:r>
            <a:r>
              <a:rPr lang="en-US" altLang="zh-CN" dirty="0" err="1" smtClean="0">
                <a:latin typeface="Times New Roman" panose="02020603050405020304" pitchFamily="18" charset="0"/>
                <a:cs typeface="Times New Roman" panose="02020603050405020304" pitchFamily="18" charset="0"/>
              </a:rPr>
              <a:t>Wenpeng</a:t>
            </a:r>
            <a:r>
              <a:rPr lang="en-US" altLang="zh-CN" dirty="0" smtClean="0">
                <a:latin typeface="Times New Roman" panose="02020603050405020304" pitchFamily="18" charset="0"/>
                <a:cs typeface="Times New Roman" panose="02020603050405020304" pitchFamily="18" charset="0"/>
              </a:rPr>
              <a:t> Xiao</a:t>
            </a:r>
          </a:p>
          <a:p>
            <a:pPr algn="ctr"/>
            <a:r>
              <a:rPr lang="en-US" altLang="zh-CN" dirty="0" smtClean="0">
                <a:latin typeface="Times New Roman" panose="02020603050405020304" pitchFamily="18" charset="0"/>
                <a:cs typeface="Times New Roman" panose="02020603050405020304" pitchFamily="18" charset="0"/>
              </a:rPr>
              <a:t>2020.10.22</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32275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9382" y="228600"/>
            <a:ext cx="3286477" cy="830997"/>
          </a:xfrm>
          <a:prstGeom prst="rect">
            <a:avLst/>
          </a:prstGeom>
          <a:noFill/>
        </p:spPr>
        <p:txBody>
          <a:bodyPr wrap="none" rtlCol="0">
            <a:spAutoFit/>
          </a:bodyPr>
          <a:lstStyle/>
          <a:p>
            <a:r>
              <a:rPr lang="en-US" altLang="zh-CN" sz="2800" b="1" dirty="0" smtClean="0">
                <a:latin typeface="Times New Roman" panose="02020603050405020304" pitchFamily="18" charset="0"/>
                <a:cs typeface="Times New Roman" panose="02020603050405020304" pitchFamily="18" charset="0"/>
              </a:rPr>
              <a:t>Experiment</a:t>
            </a:r>
          </a:p>
          <a:p>
            <a:r>
              <a:rPr lang="en-US" altLang="zh-CN" sz="2000" b="1" dirty="0" smtClean="0">
                <a:latin typeface="Times New Roman" panose="02020603050405020304" pitchFamily="18" charset="0"/>
                <a:cs typeface="Times New Roman" panose="02020603050405020304" pitchFamily="18" charset="0"/>
              </a:rPr>
              <a:t>2. Study on Class-Specificity</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363682" y="1059597"/>
            <a:ext cx="11506200" cy="369332"/>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前面我们证明了单个 </a:t>
            </a:r>
            <a:r>
              <a:rPr lang="en-US" altLang="zh-CN" dirty="0" smtClean="0">
                <a:latin typeface="Times New Roman" panose="02020603050405020304" pitchFamily="18" charset="0"/>
                <a:cs typeface="Times New Roman" panose="02020603050405020304" pitchFamily="18" charset="0"/>
              </a:rPr>
              <a:t>filter </a:t>
            </a:r>
            <a:r>
              <a:rPr lang="zh-CN" altLang="en-US" dirty="0" smtClean="0">
                <a:latin typeface="Times New Roman" panose="02020603050405020304" pitchFamily="18" charset="0"/>
                <a:cs typeface="Times New Roman" panose="02020603050405020304" pitchFamily="18" charset="0"/>
              </a:rPr>
              <a:t>是类别相关的。我们进一步探索同个类别相关的多个 </a:t>
            </a:r>
            <a:r>
              <a:rPr lang="en-US" altLang="zh-CN" dirty="0" smtClean="0">
                <a:latin typeface="Times New Roman" panose="02020603050405020304" pitchFamily="18" charset="0"/>
                <a:cs typeface="Times New Roman" panose="02020603050405020304" pitchFamily="18" charset="0"/>
              </a:rPr>
              <a:t>filters </a:t>
            </a:r>
            <a:r>
              <a:rPr lang="zh-CN" altLang="en-US" dirty="0" smtClean="0">
                <a:latin typeface="Times New Roman" panose="02020603050405020304" pitchFamily="18" charset="0"/>
                <a:cs typeface="Times New Roman" panose="02020603050405020304" pitchFamily="18" charset="0"/>
              </a:rPr>
              <a:t>之间的关系。</a:t>
            </a:r>
          </a:p>
        </p:txBody>
      </p:sp>
      <mc:AlternateContent xmlns:mc="http://schemas.openxmlformats.org/markup-compatibility/2006" xmlns:a14="http://schemas.microsoft.com/office/drawing/2010/main">
        <mc:Choice Requires="a14">
          <p:sp>
            <p:nvSpPr>
              <p:cNvPr id="4" name="圆角矩形 3"/>
              <p:cNvSpPr/>
              <p:nvPr/>
            </p:nvSpPr>
            <p:spPr>
              <a:xfrm>
                <a:off x="4344124" y="709763"/>
                <a:ext cx="1127277"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0" i="1" smtClean="0">
                        <a:latin typeface="Cambria Math" panose="02040503050406030204" pitchFamily="18" charset="0"/>
                      </a:rPr>
                      <m:t>𝐺</m:t>
                    </m:r>
                  </m:oMath>
                </a14:m>
                <a:r>
                  <a:rPr lang="en-US" altLang="zh-CN" dirty="0" smtClean="0"/>
                  <a:t>/</a:t>
                </a:r>
                <a14:m>
                  <m:oMath xmlns:m="http://schemas.openxmlformats.org/officeDocument/2006/math">
                    <m:r>
                      <a:rPr lang="en-US" altLang="zh-CN" b="0" i="1" dirty="0" smtClean="0">
                        <a:latin typeface="Cambria Math" panose="02040503050406030204" pitchFamily="18" charset="0"/>
                      </a:rPr>
                      <m:t>𝑊</m:t>
                    </m:r>
                  </m:oMath>
                </a14:m>
                <a:endParaRPr lang="zh-CN" altLang="en-US" dirty="0"/>
              </a:p>
            </p:txBody>
          </p:sp>
        </mc:Choice>
        <mc:Fallback xmlns="">
          <p:sp>
            <p:nvSpPr>
              <p:cNvPr id="4" name="圆角矩形 3"/>
              <p:cNvSpPr>
                <a:spLocks noRot="1" noChangeAspect="1" noMove="1" noResize="1" noEditPoints="1" noAdjustHandles="1" noChangeArrowheads="1" noChangeShapeType="1" noTextEdit="1"/>
              </p:cNvSpPr>
              <p:nvPr/>
            </p:nvSpPr>
            <p:spPr>
              <a:xfrm>
                <a:off x="4344124" y="709763"/>
                <a:ext cx="1127277" cy="314960"/>
              </a:xfrm>
              <a:prstGeom prst="roundRect">
                <a:avLst/>
              </a:prstGeom>
              <a:blipFill rotWithShape="0">
                <a:blip r:embed="rId2"/>
                <a:stretch>
                  <a:fillRect t="-14815" b="-351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p:cNvSpPr/>
              <p:nvPr/>
            </p:nvSpPr>
            <p:spPr>
              <a:xfrm>
                <a:off x="6011955" y="709763"/>
                <a:ext cx="1127277" cy="314960"/>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oMath>
                  </m:oMathPara>
                </a14:m>
                <a:endParaRPr lang="zh-CN" altLang="en-US" dirty="0"/>
              </a:p>
            </p:txBody>
          </p:sp>
        </mc:Choice>
        <mc:Fallback xmlns="">
          <p:sp>
            <p:nvSpPr>
              <p:cNvPr id="5" name="圆角矩形 4"/>
              <p:cNvSpPr>
                <a:spLocks noRot="1" noChangeAspect="1" noMove="1" noResize="1" noEditPoints="1" noAdjustHandles="1" noChangeArrowheads="1" noChangeShapeType="1" noTextEdit="1"/>
              </p:cNvSpPr>
              <p:nvPr/>
            </p:nvSpPr>
            <p:spPr>
              <a:xfrm>
                <a:off x="6011955" y="709763"/>
                <a:ext cx="1127277" cy="314960"/>
              </a:xfrm>
              <a:prstGeom prst="roundRect">
                <a:avLst/>
              </a:prstGeom>
              <a:blipFill rotWithShape="0">
                <a:blip r:embed="rId3"/>
                <a:stretch>
                  <a:fillRect/>
                </a:stretch>
              </a:blipFill>
              <a:ln>
                <a:solidFill>
                  <a:schemeClr val="accent6">
                    <a:lumMod val="50000"/>
                  </a:schemeClr>
                </a:solidFill>
              </a:ln>
            </p:spPr>
            <p:txBody>
              <a:bodyPr/>
              <a:lstStyle/>
              <a:p>
                <a:r>
                  <a:rPr lang="zh-CN" altLang="en-US">
                    <a:noFill/>
                  </a:rPr>
                  <a:t> </a:t>
                </a:r>
              </a:p>
            </p:txBody>
          </p:sp>
        </mc:Fallback>
      </mc:AlternateContent>
      <p:cxnSp>
        <p:nvCxnSpPr>
          <p:cNvPr id="6" name="直接箭头连接符 5"/>
          <p:cNvCxnSpPr/>
          <p:nvPr/>
        </p:nvCxnSpPr>
        <p:spPr>
          <a:xfrm>
            <a:off x="5529596" y="811363"/>
            <a:ext cx="451879" cy="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5529596" y="937301"/>
            <a:ext cx="421399" cy="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416560" y="2115820"/>
                <a:ext cx="6384290" cy="2337243"/>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对于 </a:t>
                </a:r>
                <a:r>
                  <a:rPr lang="en-US" altLang="zh-CN" dirty="0" smtClean="0">
                    <a:latin typeface="Times New Roman" panose="02020603050405020304" pitchFamily="18" charset="0"/>
                    <a:cs typeface="Times New Roman" panose="02020603050405020304" pitchFamily="18" charset="0"/>
                  </a:rPr>
                  <a:t>CSG </a:t>
                </a:r>
                <a:r>
                  <a:rPr lang="zh-CN" altLang="en-US" dirty="0" smtClean="0">
                    <a:latin typeface="Times New Roman" panose="02020603050405020304" pitchFamily="18" charset="0"/>
                    <a:cs typeface="Times New Roman" panose="02020603050405020304" pitchFamily="18" charset="0"/>
                  </a:rPr>
                  <a:t>的网络，在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𝐺</m:t>
                        </m:r>
                      </m:e>
                      <m:sub>
                        <m:r>
                          <a:rPr lang="en-US" altLang="zh-CN" b="0" i="1" smtClean="0">
                            <a:latin typeface="Cambria Math" panose="02040503050406030204" pitchFamily="18" charset="0"/>
                            <a:cs typeface="Times New Roman" panose="02020603050405020304" pitchFamily="18" charset="0"/>
                          </a:rPr>
                          <m:t>𝑐</m:t>
                        </m:r>
                        <m:r>
                          <a:rPr lang="en-US" altLang="zh-CN" b="0" i="1" smtClean="0">
                            <a:latin typeface="Cambria Math" panose="02040503050406030204" pitchFamily="18" charset="0"/>
                            <a:cs typeface="Times New Roman" panose="02020603050405020304" pitchFamily="18" charset="0"/>
                          </a:rPr>
                          <m:t>,:</m:t>
                        </m:r>
                      </m:sub>
                    </m:sSub>
                  </m:oMath>
                </a14:m>
                <a:r>
                  <a:rPr lang="zh-CN" altLang="en-US" dirty="0" smtClean="0">
                    <a:latin typeface="Times New Roman" panose="02020603050405020304" pitchFamily="18" charset="0"/>
                    <a:cs typeface="Times New Roman" panose="02020603050405020304" pitchFamily="18" charset="0"/>
                  </a:rPr>
                  <a:t> 中，将 </a:t>
                </a:r>
                <a:r>
                  <a:rPr lang="en-US" altLang="zh-CN" dirty="0" smtClean="0">
                    <a:latin typeface="Times New Roman" panose="02020603050405020304" pitchFamily="18" charset="0"/>
                    <a:cs typeface="Times New Roman" panose="02020603050405020304" pitchFamily="18" charset="0"/>
                  </a:rPr>
                  <a:t>K </a:t>
                </a:r>
                <a:r>
                  <a:rPr lang="zh-CN" altLang="en-US" dirty="0" smtClean="0">
                    <a:latin typeface="Times New Roman" panose="02020603050405020304" pitchFamily="18" charset="0"/>
                    <a:cs typeface="Times New Roman" panose="02020603050405020304" pitchFamily="18" charset="0"/>
                  </a:rPr>
                  <a:t>个门中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&gt;0.5</m:t>
                    </m:r>
                  </m:oMath>
                </a14:m>
                <a:r>
                  <a:rPr lang="zh-CN" altLang="en-US" dirty="0" smtClean="0">
                    <a:latin typeface="Times New Roman" panose="02020603050405020304" pitchFamily="18" charset="0"/>
                    <a:cs typeface="Times New Roman" panose="02020603050405020304" pitchFamily="18" charset="0"/>
                  </a:rPr>
                  <a:t> 的门置零后，使用 </a:t>
                </a:r>
                <a:r>
                  <a:rPr lang="en-US" altLang="zh-CN" dirty="0" smtClean="0">
                    <a:latin typeface="Times New Roman" panose="02020603050405020304" pitchFamily="18" charset="0"/>
                    <a:cs typeface="Times New Roman" panose="02020603050405020304" pitchFamily="18" charset="0"/>
                  </a:rPr>
                  <a:t>CSG path</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对于 </a:t>
                </a:r>
                <a:r>
                  <a:rPr lang="en-US" altLang="zh-CN" dirty="0" smtClean="0">
                    <a:latin typeface="Times New Roman" panose="02020603050405020304" pitchFamily="18" charset="0"/>
                    <a:cs typeface="Times New Roman" panose="02020603050405020304" pitchFamily="18" charset="0"/>
                  </a:rPr>
                  <a:t>STD </a:t>
                </a:r>
                <a:r>
                  <a:rPr lang="zh-CN" altLang="en-US" dirty="0" smtClean="0">
                    <a:latin typeface="Times New Roman" panose="02020603050405020304" pitchFamily="18" charset="0"/>
                    <a:cs typeface="Times New Roman" panose="02020603050405020304" pitchFamily="18" charset="0"/>
                  </a:rPr>
                  <a:t>的网络，我们只是：</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）对于测试集的类别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𝑐</m:t>
                    </m:r>
                  </m:oMath>
                </a14:m>
                <a:r>
                  <a:rPr lang="zh-CN" altLang="en-US" dirty="0" smtClean="0">
                    <a:latin typeface="Times New Roman" panose="02020603050405020304" pitchFamily="18" charset="0"/>
                    <a:cs typeface="Times New Roman" panose="02020603050405020304" pitchFamily="18" charset="0"/>
                  </a:rPr>
                  <a:t> 的所有样本，计算 </a:t>
                </a:r>
                <a:r>
                  <a:rPr lang="en-US" altLang="zh-CN" dirty="0" smtClean="0">
                    <a:latin typeface="Times New Roman" panose="02020603050405020304" pitchFamily="18" charset="0"/>
                    <a:cs typeface="Times New Roman" panose="02020603050405020304" pitchFamily="18" charset="0"/>
                  </a:rPr>
                  <a:t>GAP </a:t>
                </a:r>
                <a:r>
                  <a:rPr lang="zh-CN" altLang="en-US" dirty="0" smtClean="0">
                    <a:latin typeface="Times New Roman" panose="02020603050405020304" pitchFamily="18" charset="0"/>
                    <a:cs typeface="Times New Roman" panose="02020603050405020304" pitchFamily="18" charset="0"/>
                  </a:rPr>
                  <a:t>后的激活值；</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）统计所有的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d>
                          <m:dPr>
                            <m:begChr m:val="{"/>
                            <m:endChr m:val="}"/>
                            <m:ctrlPr>
                              <a:rPr lang="en-US" altLang="zh-CN" b="0" i="1" smtClean="0">
                                <a:latin typeface="Cambria Math" panose="02040503050406030204" pitchFamily="18" charset="0"/>
                                <a:cs typeface="Times New Roman" panose="02020603050405020304" pitchFamily="18" charset="0"/>
                              </a:rPr>
                            </m:ctrlPr>
                          </m:dPr>
                          <m:e>
                            <m:sSub>
                              <m:sSubPr>
                                <m:ctrlPr>
                                  <a:rPr lang="en-US" altLang="zh-CN" b="0" i="1" smtClean="0">
                                    <a:latin typeface="Cambria Math" panose="02040503050406030204" pitchFamily="18" charset="0"/>
                                    <a:cs typeface="Times New Roman" panose="02020603050405020304" pitchFamily="18" charset="0"/>
                                  </a:rPr>
                                </m:ctrlPr>
                              </m:sSubPr>
                              <m:e>
                                <m:d>
                                  <m:dPr>
                                    <m:begChr m:val="["/>
                                    <m:endChr m:val="]"/>
                                    <m:ctrlPr>
                                      <a:rPr lang="en-US" altLang="zh-CN" b="0" i="1" smtClean="0">
                                        <a:latin typeface="Cambria Math" panose="02040503050406030204" pitchFamily="18" charset="0"/>
                                        <a:cs typeface="Times New Roman" panose="02020603050405020304" pitchFamily="18" charset="0"/>
                                      </a:rPr>
                                    </m:ctrlPr>
                                  </m:dPr>
                                  <m:e>
                                    <m:sSubSup>
                                      <m:sSubSupPr>
                                        <m:ctrlPr>
                                          <a:rPr lang="en-US" altLang="zh-CN" b="0" i="1" smtClean="0">
                                            <a:latin typeface="Cambria Math" panose="02040503050406030204" pitchFamily="18" charset="0"/>
                                            <a:cs typeface="Times New Roman" panose="02020603050405020304" pitchFamily="18" charset="0"/>
                                          </a:rPr>
                                        </m:ctrlPr>
                                      </m:sSubSup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𝑘</m:t>
                                        </m:r>
                                      </m:sub>
                                      <m:sup>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𝑖</m:t>
                                            </m:r>
                                          </m:e>
                                        </m:d>
                                      </m:sup>
                                    </m:sSubSup>
                                  </m:e>
                                </m:d>
                              </m:e>
                              <m:sub>
                                <m:r>
                                  <a:rPr lang="en-US" altLang="zh-CN" b="0" i="1" smtClean="0">
                                    <a:latin typeface="Cambria Math" panose="02040503050406030204" pitchFamily="18" charset="0"/>
                                    <a:cs typeface="Times New Roman" panose="02020603050405020304" pitchFamily="18" charset="0"/>
                                  </a:rPr>
                                  <m:t>𝑖</m:t>
                                </m:r>
                                <m:r>
                                  <a:rPr lang="en-US" altLang="zh-CN" b="0" i="1" smtClean="0">
                                    <a:latin typeface="Cambria Math" panose="02040503050406030204" pitchFamily="18" charset="0"/>
                                    <a:cs typeface="Times New Roman" panose="02020603050405020304" pitchFamily="18" charset="0"/>
                                  </a:rPr>
                                  <m:t>=1,…</m:t>
                                </m:r>
                              </m:sub>
                            </m:sSub>
                          </m:e>
                        </m:d>
                      </m:e>
                      <m:sub>
                        <m:r>
                          <a:rPr lang="en-US" altLang="zh-CN" b="0" i="1" smtClean="0">
                            <a:latin typeface="Cambria Math" panose="02040503050406030204" pitchFamily="18" charset="0"/>
                            <a:cs typeface="Times New Roman" panose="02020603050405020304" pitchFamily="18" charset="0"/>
                          </a:rPr>
                          <m:t>𝑘</m:t>
                        </m:r>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𝐾</m:t>
                        </m:r>
                      </m:sub>
                    </m:sSub>
                  </m:oMath>
                </a14:m>
                <a:r>
                  <a:rPr lang="zh-CN" altLang="en-US" dirty="0" smtClean="0">
                    <a:latin typeface="Times New Roman" panose="02020603050405020304" pitchFamily="18" charset="0"/>
                    <a:cs typeface="Times New Roman" panose="02020603050405020304" pitchFamily="18" charset="0"/>
                  </a:rPr>
                  <a:t>，取最大的前 </a:t>
                </a:r>
                <a:r>
                  <a:rPr lang="en-US" altLang="zh-CN" dirty="0" smtClean="0">
                    <a:latin typeface="Times New Roman" panose="02020603050405020304" pitchFamily="18" charset="0"/>
                    <a:cs typeface="Times New Roman" panose="02020603050405020304" pitchFamily="18" charset="0"/>
                  </a:rPr>
                  <a:t>10%</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）对应的滤波器失活；</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）这之后我们可视化分类的混淆矩阵。</a:t>
                </a:r>
                <a:endParaRPr lang="zh-CN" altLang="en-US" dirty="0">
                  <a:latin typeface="Times New Roman" panose="02020603050405020304" pitchFamily="18" charset="0"/>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16560" y="2115820"/>
                <a:ext cx="6384290" cy="2337243"/>
              </a:xfrm>
              <a:prstGeom prst="rect">
                <a:avLst/>
              </a:prstGeom>
              <a:blipFill rotWithShape="0">
                <a:blip r:embed="rId4"/>
                <a:stretch>
                  <a:fillRect l="-763" t="-2089" r="-4294" b="-3394"/>
                </a:stretch>
              </a:blipFill>
            </p:spPr>
            <p:txBody>
              <a:bodyPr/>
              <a:lstStyle/>
              <a:p>
                <a:r>
                  <a:rPr lang="zh-CN" altLang="en-US">
                    <a:noFill/>
                  </a:rPr>
                  <a:t> </a:t>
                </a:r>
              </a:p>
            </p:txBody>
          </p:sp>
        </mc:Fallback>
      </mc:AlternateContent>
      <p:sp>
        <p:nvSpPr>
          <p:cNvPr id="9" name="矩形 8"/>
          <p:cNvSpPr/>
          <p:nvPr/>
        </p:nvSpPr>
        <p:spPr>
          <a:xfrm>
            <a:off x="8294181" y="3592281"/>
            <a:ext cx="462988"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43</a:t>
            </a:r>
            <a:endParaRPr lang="zh-CN" altLang="en-US" dirty="0">
              <a:solidFill>
                <a:schemeClr val="tx1"/>
              </a:solidFill>
            </a:endParaRPr>
          </a:p>
        </p:txBody>
      </p:sp>
      <p:sp>
        <p:nvSpPr>
          <p:cNvPr id="10" name="矩形 9"/>
          <p:cNvSpPr/>
          <p:nvPr/>
        </p:nvSpPr>
        <p:spPr>
          <a:xfrm>
            <a:off x="8757169" y="3592281"/>
            <a:ext cx="462988"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5</a:t>
            </a:r>
            <a:endParaRPr lang="zh-CN" altLang="en-US" dirty="0">
              <a:solidFill>
                <a:schemeClr val="tx1"/>
              </a:solidFill>
            </a:endParaRPr>
          </a:p>
        </p:txBody>
      </p:sp>
      <p:sp>
        <p:nvSpPr>
          <p:cNvPr id="11" name="矩形 10"/>
          <p:cNvSpPr/>
          <p:nvPr/>
        </p:nvSpPr>
        <p:spPr>
          <a:xfrm>
            <a:off x="9220157" y="3592281"/>
            <a:ext cx="462988"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2</a:t>
            </a:r>
            <a:endParaRPr lang="zh-CN" altLang="en-US" dirty="0">
              <a:solidFill>
                <a:schemeClr val="tx1"/>
              </a:solidFill>
            </a:endParaRPr>
          </a:p>
        </p:txBody>
      </p:sp>
      <p:sp>
        <p:nvSpPr>
          <p:cNvPr id="12" name="矩形 11"/>
          <p:cNvSpPr/>
          <p:nvPr/>
        </p:nvSpPr>
        <p:spPr>
          <a:xfrm>
            <a:off x="8294181" y="4055269"/>
            <a:ext cx="462988"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2</a:t>
            </a:r>
            <a:endParaRPr lang="zh-CN" altLang="en-US" dirty="0">
              <a:solidFill>
                <a:schemeClr val="tx1"/>
              </a:solidFill>
            </a:endParaRPr>
          </a:p>
        </p:txBody>
      </p:sp>
      <p:sp>
        <p:nvSpPr>
          <p:cNvPr id="13" name="矩形 12"/>
          <p:cNvSpPr/>
          <p:nvPr/>
        </p:nvSpPr>
        <p:spPr>
          <a:xfrm>
            <a:off x="8757169" y="4055269"/>
            <a:ext cx="462988"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45</a:t>
            </a:r>
            <a:endParaRPr lang="zh-CN" altLang="en-US" dirty="0">
              <a:solidFill>
                <a:schemeClr val="tx1"/>
              </a:solidFill>
            </a:endParaRPr>
          </a:p>
        </p:txBody>
      </p:sp>
      <p:sp>
        <p:nvSpPr>
          <p:cNvPr id="14" name="矩形 13"/>
          <p:cNvSpPr/>
          <p:nvPr/>
        </p:nvSpPr>
        <p:spPr>
          <a:xfrm>
            <a:off x="9220157" y="4055269"/>
            <a:ext cx="462988"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3</a:t>
            </a:r>
            <a:endParaRPr lang="zh-CN" altLang="en-US" dirty="0">
              <a:solidFill>
                <a:schemeClr val="tx1"/>
              </a:solidFill>
            </a:endParaRPr>
          </a:p>
        </p:txBody>
      </p:sp>
      <p:sp>
        <p:nvSpPr>
          <p:cNvPr id="15" name="矩形 14"/>
          <p:cNvSpPr/>
          <p:nvPr/>
        </p:nvSpPr>
        <p:spPr>
          <a:xfrm>
            <a:off x="8294181" y="4518257"/>
            <a:ext cx="462988"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16" name="矩形 15"/>
          <p:cNvSpPr/>
          <p:nvPr/>
        </p:nvSpPr>
        <p:spPr>
          <a:xfrm>
            <a:off x="8757169" y="4518257"/>
            <a:ext cx="462988"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1</a:t>
            </a:r>
            <a:endParaRPr lang="zh-CN" altLang="en-US" dirty="0">
              <a:solidFill>
                <a:schemeClr val="tx1"/>
              </a:solidFill>
            </a:endParaRPr>
          </a:p>
        </p:txBody>
      </p:sp>
      <p:sp>
        <p:nvSpPr>
          <p:cNvPr id="17" name="矩形 16"/>
          <p:cNvSpPr/>
          <p:nvPr/>
        </p:nvSpPr>
        <p:spPr>
          <a:xfrm>
            <a:off x="9220157" y="4518257"/>
            <a:ext cx="462988"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49</a:t>
            </a:r>
            <a:endParaRPr lang="zh-CN" altLang="en-US" dirty="0">
              <a:solidFill>
                <a:schemeClr val="tx1"/>
              </a:solidFill>
            </a:endParaRPr>
          </a:p>
        </p:txBody>
      </p:sp>
      <p:sp>
        <p:nvSpPr>
          <p:cNvPr id="18" name="矩形 17"/>
          <p:cNvSpPr/>
          <p:nvPr/>
        </p:nvSpPr>
        <p:spPr>
          <a:xfrm flipH="1">
            <a:off x="7368205" y="4055269"/>
            <a:ext cx="925976"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类</a:t>
            </a:r>
            <a:r>
              <a:rPr lang="en-US" altLang="zh-CN" dirty="0" smtClean="0">
                <a:solidFill>
                  <a:schemeClr val="tx1"/>
                </a:solidFill>
              </a:rPr>
              <a:t>2</a:t>
            </a:r>
            <a:endParaRPr lang="zh-CN" altLang="en-US" dirty="0">
              <a:solidFill>
                <a:schemeClr val="tx1"/>
              </a:solidFill>
            </a:endParaRPr>
          </a:p>
        </p:txBody>
      </p:sp>
      <p:sp>
        <p:nvSpPr>
          <p:cNvPr id="19" name="矩形 18"/>
          <p:cNvSpPr/>
          <p:nvPr/>
        </p:nvSpPr>
        <p:spPr>
          <a:xfrm flipH="1">
            <a:off x="7368205" y="3592281"/>
            <a:ext cx="925976"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类</a:t>
            </a:r>
            <a:r>
              <a:rPr lang="en-US" altLang="zh-CN" dirty="0" smtClean="0">
                <a:solidFill>
                  <a:schemeClr val="tx1"/>
                </a:solidFill>
              </a:rPr>
              <a:t>1</a:t>
            </a:r>
            <a:endParaRPr lang="zh-CN" altLang="en-US" dirty="0">
              <a:solidFill>
                <a:schemeClr val="tx1"/>
              </a:solidFill>
            </a:endParaRPr>
          </a:p>
        </p:txBody>
      </p:sp>
      <p:sp>
        <p:nvSpPr>
          <p:cNvPr id="20" name="矩形 19"/>
          <p:cNvSpPr/>
          <p:nvPr/>
        </p:nvSpPr>
        <p:spPr>
          <a:xfrm flipH="1">
            <a:off x="7368205" y="4518257"/>
            <a:ext cx="925976"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类</a:t>
            </a:r>
            <a:r>
              <a:rPr lang="en-US" altLang="zh-CN" dirty="0" smtClean="0">
                <a:solidFill>
                  <a:schemeClr val="tx1"/>
                </a:solidFill>
              </a:rPr>
              <a:t>3</a:t>
            </a:r>
            <a:endParaRPr lang="zh-CN" altLang="en-US" dirty="0">
              <a:solidFill>
                <a:schemeClr val="tx1"/>
              </a:solidFill>
            </a:endParaRPr>
          </a:p>
        </p:txBody>
      </p:sp>
      <p:sp>
        <p:nvSpPr>
          <p:cNvPr id="21" name="矩形 20"/>
          <p:cNvSpPr/>
          <p:nvPr/>
        </p:nvSpPr>
        <p:spPr>
          <a:xfrm>
            <a:off x="6905217" y="3592281"/>
            <a:ext cx="462988" cy="138896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预测值</a:t>
            </a:r>
            <a:endParaRPr lang="zh-CN" altLang="en-US" dirty="0">
              <a:solidFill>
                <a:schemeClr val="tx1"/>
              </a:solidFill>
            </a:endParaRPr>
          </a:p>
        </p:txBody>
      </p:sp>
      <p:sp>
        <p:nvSpPr>
          <p:cNvPr id="22" name="矩形 21"/>
          <p:cNvSpPr/>
          <p:nvPr/>
        </p:nvSpPr>
        <p:spPr>
          <a:xfrm rot="10800000" flipV="1">
            <a:off x="8294181" y="2666305"/>
            <a:ext cx="462988" cy="925976"/>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类</a:t>
            </a:r>
            <a:r>
              <a:rPr lang="en-US" altLang="zh-CN" dirty="0" smtClean="0">
                <a:solidFill>
                  <a:schemeClr val="tx1"/>
                </a:solidFill>
              </a:rPr>
              <a:t>1</a:t>
            </a:r>
            <a:endParaRPr lang="zh-CN" altLang="en-US" dirty="0">
              <a:solidFill>
                <a:schemeClr val="tx1"/>
              </a:solidFill>
            </a:endParaRPr>
          </a:p>
        </p:txBody>
      </p:sp>
      <p:sp>
        <p:nvSpPr>
          <p:cNvPr id="23" name="矩形 22"/>
          <p:cNvSpPr/>
          <p:nvPr/>
        </p:nvSpPr>
        <p:spPr>
          <a:xfrm rot="10800000" flipV="1">
            <a:off x="8757169" y="2666305"/>
            <a:ext cx="462988" cy="925976"/>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类</a:t>
            </a:r>
            <a:r>
              <a:rPr lang="en-US" altLang="zh-CN" dirty="0" smtClean="0">
                <a:solidFill>
                  <a:schemeClr val="tx1"/>
                </a:solidFill>
              </a:rPr>
              <a:t>2</a:t>
            </a:r>
            <a:endParaRPr lang="zh-CN" altLang="en-US" dirty="0">
              <a:solidFill>
                <a:schemeClr val="tx1"/>
              </a:solidFill>
            </a:endParaRPr>
          </a:p>
        </p:txBody>
      </p:sp>
      <p:sp>
        <p:nvSpPr>
          <p:cNvPr id="24" name="矩形 23"/>
          <p:cNvSpPr/>
          <p:nvPr/>
        </p:nvSpPr>
        <p:spPr>
          <a:xfrm rot="10800000" flipV="1">
            <a:off x="9220157" y="2666305"/>
            <a:ext cx="462988" cy="925976"/>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类</a:t>
            </a:r>
            <a:r>
              <a:rPr lang="en-US" altLang="zh-CN" dirty="0" smtClean="0">
                <a:solidFill>
                  <a:schemeClr val="tx1"/>
                </a:solidFill>
              </a:rPr>
              <a:t>3</a:t>
            </a:r>
            <a:endParaRPr lang="zh-CN" altLang="en-US" dirty="0">
              <a:solidFill>
                <a:schemeClr val="tx1"/>
              </a:solidFill>
            </a:endParaRPr>
          </a:p>
        </p:txBody>
      </p:sp>
      <p:sp>
        <p:nvSpPr>
          <p:cNvPr id="25" name="矩形 24"/>
          <p:cNvSpPr/>
          <p:nvPr/>
        </p:nvSpPr>
        <p:spPr>
          <a:xfrm flipH="1">
            <a:off x="8294181" y="2203317"/>
            <a:ext cx="1388964" cy="46298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真实值</a:t>
            </a:r>
            <a:endParaRPr lang="zh-CN" altLang="en-US" dirty="0">
              <a:solidFill>
                <a:schemeClr val="tx1"/>
              </a:solidFill>
            </a:endParaRPr>
          </a:p>
        </p:txBody>
      </p:sp>
      <p:sp>
        <p:nvSpPr>
          <p:cNvPr id="26" name="矩形 25"/>
          <p:cNvSpPr/>
          <p:nvPr/>
        </p:nvSpPr>
        <p:spPr>
          <a:xfrm>
            <a:off x="6905217" y="2203317"/>
            <a:ext cx="1388965" cy="138896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矩形 26"/>
          <p:cNvSpPr/>
          <p:nvPr/>
        </p:nvSpPr>
        <p:spPr>
          <a:xfrm>
            <a:off x="8294179" y="4055269"/>
            <a:ext cx="1388966" cy="462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8" name="直接箭头连接符 27"/>
          <p:cNvCxnSpPr/>
          <p:nvPr/>
        </p:nvCxnSpPr>
        <p:spPr>
          <a:xfrm>
            <a:off x="9683145" y="4298337"/>
            <a:ext cx="6713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354477" y="4055268"/>
            <a:ext cx="462988" cy="46298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endParaRPr lang="zh-CN" altLang="en-US" dirty="0">
              <a:solidFill>
                <a:schemeClr val="tx1"/>
              </a:solidFill>
            </a:endParaRPr>
          </a:p>
        </p:txBody>
      </p:sp>
      <p:sp>
        <p:nvSpPr>
          <p:cNvPr id="30" name="矩形 29"/>
          <p:cNvSpPr/>
          <p:nvPr/>
        </p:nvSpPr>
        <p:spPr>
          <a:xfrm>
            <a:off x="10817465" y="4055268"/>
            <a:ext cx="462988" cy="46298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.02</a:t>
            </a:r>
            <a:endParaRPr lang="zh-CN" altLang="en-US" sz="1600" dirty="0">
              <a:solidFill>
                <a:schemeClr val="tx1"/>
              </a:solidFill>
            </a:endParaRPr>
          </a:p>
        </p:txBody>
      </p:sp>
      <p:sp>
        <p:nvSpPr>
          <p:cNvPr id="31" name="矩形 30"/>
          <p:cNvSpPr/>
          <p:nvPr/>
        </p:nvSpPr>
        <p:spPr>
          <a:xfrm>
            <a:off x="11280453" y="4055268"/>
            <a:ext cx="462988" cy="46298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.98</a:t>
            </a:r>
            <a:endParaRPr lang="zh-CN" altLang="en-US" sz="1600" dirty="0">
              <a:solidFill>
                <a:schemeClr val="tx1"/>
              </a:solidFill>
            </a:endParaRPr>
          </a:p>
        </p:txBody>
      </p:sp>
      <p:sp>
        <p:nvSpPr>
          <p:cNvPr id="32" name="文本框 31"/>
          <p:cNvSpPr txBox="1"/>
          <p:nvPr/>
        </p:nvSpPr>
        <p:spPr>
          <a:xfrm>
            <a:off x="9591806" y="3964259"/>
            <a:ext cx="877163" cy="369332"/>
          </a:xfrm>
          <a:prstGeom prst="rect">
            <a:avLst/>
          </a:prstGeom>
          <a:noFill/>
        </p:spPr>
        <p:txBody>
          <a:bodyPr wrap="none" rtlCol="0">
            <a:spAutoFit/>
          </a:bodyPr>
          <a:lstStyle/>
          <a:p>
            <a:r>
              <a:rPr lang="zh-CN" altLang="en-US" dirty="0" smtClean="0"/>
              <a:t>归一化</a:t>
            </a:r>
            <a:endParaRPr lang="zh-CN" altLang="en-US" dirty="0"/>
          </a:p>
        </p:txBody>
      </p:sp>
    </p:spTree>
    <p:extLst>
      <p:ext uri="{BB962C8B-B14F-4D97-AF65-F5344CB8AC3E}">
        <p14:creationId xmlns:p14="http://schemas.microsoft.com/office/powerpoint/2010/main" val="143113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animBg="1"/>
      <p:bldP spid="30" grpId="0" animBg="1"/>
      <p:bldP spid="31" grpId="0" animBg="1"/>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363682" y="1630638"/>
                <a:ext cx="11506200" cy="658514"/>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设置一个阈值（譬如说 </a:t>
                </a:r>
                <a:r>
                  <a:rPr lang="en-US" altLang="zh-CN" dirty="0" smtClean="0">
                    <a:latin typeface="Times New Roman" panose="02020603050405020304" pitchFamily="18" charset="0"/>
                    <a:cs typeface="Times New Roman" panose="02020603050405020304" pitchFamily="18" charset="0"/>
                  </a:rPr>
                  <a:t>0.5</a:t>
                </a:r>
                <a:r>
                  <a:rPr lang="zh-CN" altLang="en-US" dirty="0" smtClean="0">
                    <a:latin typeface="Times New Roman" panose="02020603050405020304" pitchFamily="18" charset="0"/>
                    <a:cs typeface="Times New Roman" panose="02020603050405020304" pitchFamily="18" charset="0"/>
                  </a:rPr>
                  <a:t>），对于类别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𝑐</m:t>
                    </m:r>
                  </m:oMath>
                </a14:m>
                <a:r>
                  <a:rPr lang="zh-CN" altLang="en-US" dirty="0" smtClean="0">
                    <a:latin typeface="Times New Roman" panose="02020603050405020304" pitchFamily="18" charset="0"/>
                    <a:cs typeface="Times New Roman" panose="02020603050405020304" pitchFamily="18" charset="0"/>
                  </a:rPr>
                  <a:t>，将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𝐺</m:t>
                        </m:r>
                      </m:e>
                      <m:sub>
                        <m:r>
                          <a:rPr lang="en-US" altLang="zh-CN" b="0" i="1" smtClean="0">
                            <a:latin typeface="Cambria Math" panose="02040503050406030204" pitchFamily="18" charset="0"/>
                            <a:cs typeface="Times New Roman" panose="02020603050405020304" pitchFamily="18" charset="0"/>
                          </a:rPr>
                          <m:t>𝑐</m:t>
                        </m:r>
                        <m:r>
                          <a:rPr lang="en-US" altLang="zh-CN" b="0" i="1" smtClean="0">
                            <a:latin typeface="Cambria Math" panose="02040503050406030204" pitchFamily="18" charset="0"/>
                            <a:cs typeface="Times New Roman" panose="02020603050405020304" pitchFamily="18" charset="0"/>
                          </a:rPr>
                          <m:t>,:</m:t>
                        </m:r>
                      </m:sub>
                    </m:sSub>
                  </m:oMath>
                </a14:m>
                <a:r>
                  <a:rPr lang="zh-CN" altLang="en-US" dirty="0" smtClean="0">
                    <a:latin typeface="Times New Roman" panose="02020603050405020304" pitchFamily="18" charset="0"/>
                    <a:cs typeface="Times New Roman" panose="02020603050405020304" pitchFamily="18" charset="0"/>
                  </a:rPr>
                  <a:t> 这一行中大于阈值的全部置为</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（抑制），观察对于分类结果的影响</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63682" y="1630638"/>
                <a:ext cx="11506200" cy="658514"/>
              </a:xfrm>
              <a:prstGeom prst="rect">
                <a:avLst/>
              </a:prstGeom>
              <a:blipFill rotWithShape="0">
                <a:blip r:embed="rId3"/>
                <a:stretch>
                  <a:fillRect l="-477" t="-7339" b="-13761"/>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762779" y="2289152"/>
            <a:ext cx="10708005" cy="3178325"/>
          </a:xfrm>
          <a:prstGeom prst="rect">
            <a:avLst/>
          </a:prstGeom>
        </p:spPr>
      </p:pic>
      <p:sp>
        <p:nvSpPr>
          <p:cNvPr id="7" name="文本框 6"/>
          <p:cNvSpPr txBox="1"/>
          <p:nvPr/>
        </p:nvSpPr>
        <p:spPr>
          <a:xfrm>
            <a:off x="363682" y="6125991"/>
            <a:ext cx="11506200"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Q: filters </a:t>
            </a:r>
            <a:r>
              <a:rPr lang="zh-CN" altLang="en-US" dirty="0" smtClean="0">
                <a:latin typeface="Times New Roman" panose="02020603050405020304" pitchFamily="18" charset="0"/>
                <a:cs typeface="Times New Roman" panose="02020603050405020304" pitchFamily="18" charset="0"/>
              </a:rPr>
              <a:t>的这种类别特定的“分区”是怎么实现的？</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363682" y="5756659"/>
            <a:ext cx="11180618" cy="369332"/>
          </a:xfrm>
          <a:prstGeom prst="rect">
            <a:avLst/>
          </a:prstGeom>
          <a:noFill/>
          <a:ln>
            <a:solidFill>
              <a:schemeClr val="accent1">
                <a:lumMod val="40000"/>
                <a:lumOff val="60000"/>
              </a:schemeClr>
            </a:solidFill>
          </a:ln>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结论是某个类别特定的若干个 </a:t>
            </a:r>
            <a:r>
              <a:rPr lang="en-US" altLang="zh-CN" dirty="0" smtClean="0">
                <a:latin typeface="Times New Roman" panose="02020603050405020304" pitchFamily="18" charset="0"/>
                <a:cs typeface="Times New Roman" panose="02020603050405020304" pitchFamily="18" charset="0"/>
              </a:rPr>
              <a:t>filters </a:t>
            </a:r>
            <a:r>
              <a:rPr lang="zh-CN" altLang="en-US" dirty="0" smtClean="0">
                <a:latin typeface="Times New Roman" panose="02020603050405020304" pitchFamily="18" charset="0"/>
                <a:cs typeface="Times New Roman" panose="02020603050405020304" pitchFamily="18" charset="0"/>
              </a:rPr>
              <a:t>对于模型能够识别出这个类是不可缺少的。</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45903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363682" y="1059597"/>
                <a:ext cx="11506200" cy="369332"/>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很明显是由于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𝐺</m:t>
                    </m:r>
                  </m:oMath>
                </a14:m>
                <a:r>
                  <a:rPr lang="zh-CN" altLang="en-US" dirty="0" smtClean="0">
                    <a:latin typeface="Times New Roman" panose="02020603050405020304" pitchFamily="18" charset="0"/>
                    <a:cs typeface="Times New Roman" panose="02020603050405020304" pitchFamily="18" charset="0"/>
                  </a:rPr>
                  <a:t> 带来的。但我们要证明</a:t>
                </a:r>
                <a:r>
                  <a:rPr lang="en-US" altLang="zh-CN" dirty="0" smtClean="0">
                    <a:latin typeface="Times New Roman" panose="02020603050405020304" pitchFamily="18" charset="0"/>
                    <a:cs typeface="Times New Roman" panose="02020603050405020304" pitchFamily="18" charset="0"/>
                  </a:rPr>
                  <a:t>——</a:t>
                </a:r>
                <a:endParaRPr lang="zh-CN" altLang="en-US" dirty="0" smtClean="0">
                  <a:latin typeface="Times New Roman" panose="02020603050405020304" pitchFamily="18"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63682" y="1059597"/>
                <a:ext cx="11506200" cy="369332"/>
              </a:xfrm>
              <a:prstGeom prst="rect">
                <a:avLst/>
              </a:prstGeom>
              <a:blipFill rotWithShape="0">
                <a:blip r:embed="rId3"/>
                <a:stretch>
                  <a:fillRect l="-477" t="-13333"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363682" y="1428929"/>
                <a:ext cx="11506200" cy="381515"/>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考察卷积层提取某类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𝑐</m:t>
                    </m:r>
                  </m:oMath>
                </a14:m>
                <a:r>
                  <a:rPr lang="zh-CN" altLang="en-US" dirty="0" smtClean="0">
                    <a:latin typeface="Times New Roman" panose="02020603050405020304" pitchFamily="18" charset="0"/>
                    <a:cs typeface="Times New Roman" panose="02020603050405020304" pitchFamily="18" charset="0"/>
                  </a:rPr>
                  <a:t> 图像的特征与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𝐺</m:t>
                        </m:r>
                      </m:e>
                      <m:sub>
                        <m:r>
                          <a:rPr lang="en-US" altLang="zh-CN" b="0" i="1" smtClean="0">
                            <a:latin typeface="Cambria Math" panose="02040503050406030204" pitchFamily="18" charset="0"/>
                            <a:cs typeface="Times New Roman" panose="02020603050405020304" pitchFamily="18" charset="0"/>
                          </a:rPr>
                          <m:t>𝑐</m:t>
                        </m:r>
                        <m:r>
                          <a:rPr lang="en-US" altLang="zh-CN" b="0" i="1" smtClean="0">
                            <a:latin typeface="Cambria Math" panose="02040503050406030204" pitchFamily="18" charset="0"/>
                            <a:cs typeface="Times New Roman" panose="02020603050405020304" pitchFamily="18" charset="0"/>
                          </a:rPr>
                          <m:t>,:</m:t>
                        </m:r>
                      </m:sub>
                    </m:sSub>
                  </m:oMath>
                </a14:m>
                <a:r>
                  <a:rPr lang="zh-CN" altLang="en-US" dirty="0" smtClean="0">
                    <a:latin typeface="Times New Roman" panose="02020603050405020304" pitchFamily="18" charset="0"/>
                    <a:cs typeface="Times New Roman" panose="02020603050405020304" pitchFamily="18" charset="0"/>
                  </a:rPr>
                  <a:t> 之间的关系。</a:t>
                </a:r>
              </a:p>
            </p:txBody>
          </p:sp>
        </mc:Choice>
        <mc:Fallback xmlns="">
          <p:sp>
            <p:nvSpPr>
              <p:cNvPr id="3" name="文本框 2"/>
              <p:cNvSpPr txBox="1">
                <a:spLocks noRot="1" noChangeAspect="1" noMove="1" noResize="1" noEditPoints="1" noAdjustHandles="1" noChangeArrowheads="1" noChangeShapeType="1" noTextEdit="1"/>
              </p:cNvSpPr>
              <p:nvPr/>
            </p:nvSpPr>
            <p:spPr>
              <a:xfrm>
                <a:off x="363682" y="1428929"/>
                <a:ext cx="11506200" cy="381515"/>
              </a:xfrm>
              <a:prstGeom prst="rect">
                <a:avLst/>
              </a:prstGeom>
              <a:blipFill rotWithShape="0">
                <a:blip r:embed="rId4"/>
                <a:stretch>
                  <a:fillRect l="-477" t="-12698" b="-15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447040" y="2174240"/>
                <a:ext cx="5577840" cy="668260"/>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首先计算卷积层提取该类别图像的特征分布：</a:t>
                </a:r>
                <a:endParaRPr lang="en-US" altLang="zh-CN"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mea</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n</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47040" y="2174240"/>
                <a:ext cx="5577840" cy="668260"/>
              </a:xfrm>
              <a:prstGeom prst="rect">
                <a:avLst/>
              </a:prstGeom>
              <a:blipFill rotWithShape="0">
                <a:blip r:embed="rId5"/>
                <a:stretch>
                  <a:fillRect l="-874" t="-7339" b="-18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447040" y="3206296"/>
                <a:ext cx="5577840" cy="700256"/>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然后计算简单的余弦相似度：</a:t>
                </a:r>
                <a:endParaRPr lang="en-US" altLang="zh-CN"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m:t>
                              </m:r>
                            </m:sup>
                          </m:sSup>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ub>
                              </m:sSub>
                            </m:e>
                          </m:d>
                        </m:e>
                      </m:func>
                      <m:r>
                        <a:rPr lang="en-US" altLang="zh-CN" b="0" i="1" smtClean="0">
                          <a:latin typeface="Cambria Math" panose="02040503050406030204" pitchFamily="18" charset="0"/>
                        </a:rPr>
                        <m:t>, </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=1,…,</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47040" y="3206296"/>
                <a:ext cx="5577840" cy="700256"/>
              </a:xfrm>
              <a:prstGeom prst="rect">
                <a:avLst/>
              </a:prstGeom>
              <a:blipFill rotWithShape="0">
                <a:blip r:embed="rId6"/>
                <a:stretch>
                  <a:fillRect l="-874" t="-6957" b="-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447040" y="4151176"/>
                <a:ext cx="5577840" cy="924227"/>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现在我们得到一个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r>
                  <a:rPr lang="zh-CN" altLang="en-US" dirty="0" smtClean="0">
                    <a:latin typeface="Times New Roman" panose="02020603050405020304" pitchFamily="18" charset="0"/>
                    <a:cs typeface="Times New Roman" panose="02020603050405020304" pitchFamily="18" charset="0"/>
                  </a:rPr>
                  <a:t> 的相似度矩阵 </a:t>
                </a:r>
                <a14:m>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e>
                      <m:sup>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sup>
                    </m:sSup>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每一行表示</a:t>
                </a:r>
                <a:r>
                  <a:rPr lang="zh-CN" altLang="en-US" dirty="0">
                    <a:latin typeface="Times New Roman" panose="02020603050405020304" pitchFamily="18" charset="0"/>
                    <a:cs typeface="Times New Roman" panose="02020603050405020304" pitchFamily="18" charset="0"/>
                  </a:rPr>
                  <a:t>每个类别的平均激活与门控矩阵的每一行之间的相似度。</a:t>
                </a:r>
              </a:p>
            </p:txBody>
          </p:sp>
        </mc:Choice>
        <mc:Fallback xmlns="">
          <p:sp>
            <p:nvSpPr>
              <p:cNvPr id="6" name="文本框 5"/>
              <p:cNvSpPr txBox="1">
                <a:spLocks noRot="1" noChangeAspect="1" noMove="1" noResize="1" noEditPoints="1" noAdjustHandles="1" noChangeArrowheads="1" noChangeShapeType="1" noTextEdit="1"/>
              </p:cNvSpPr>
              <p:nvPr/>
            </p:nvSpPr>
            <p:spPr>
              <a:xfrm>
                <a:off x="447040" y="4151176"/>
                <a:ext cx="5577840" cy="924227"/>
              </a:xfrm>
              <a:prstGeom prst="rect">
                <a:avLst/>
              </a:prstGeom>
              <a:blipFill rotWithShape="0">
                <a:blip r:embed="rId7"/>
                <a:stretch>
                  <a:fillRect l="-874" t="-5263"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47040" y="5250894"/>
                <a:ext cx="5577840" cy="646331"/>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我们可以对 </a:t>
                </a:r>
                <a:r>
                  <a:rPr lang="en-US" altLang="zh-CN" dirty="0" smtClean="0">
                    <a:latin typeface="Times New Roman" panose="02020603050405020304" pitchFamily="18" charset="0"/>
                    <a:cs typeface="Times New Roman" panose="02020603050405020304" pitchFamily="18" charset="0"/>
                  </a:rPr>
                  <a:t>TP </a:t>
                </a:r>
                <a:r>
                  <a:rPr lang="zh-CN" altLang="en-US" dirty="0" smtClean="0">
                    <a:latin typeface="Times New Roman" panose="02020603050405020304" pitchFamily="18" charset="0"/>
                    <a:cs typeface="Times New Roman" panose="02020603050405020304" pitchFamily="18" charset="0"/>
                  </a:rPr>
                  <a:t>和 </a:t>
                </a:r>
                <a:r>
                  <a:rPr lang="en-US" altLang="zh-CN" dirty="0" smtClean="0">
                    <a:latin typeface="Times New Roman" panose="02020603050405020304" pitchFamily="18" charset="0"/>
                    <a:cs typeface="Times New Roman" panose="02020603050405020304" pitchFamily="18" charset="0"/>
                  </a:rPr>
                  <a:t>FN </a:t>
                </a:r>
                <a:r>
                  <a:rPr lang="zh-CN" altLang="en-US" dirty="0" smtClean="0">
                    <a:latin typeface="Times New Roman" panose="02020603050405020304" pitchFamily="18" charset="0"/>
                    <a:cs typeface="Times New Roman" panose="02020603050405020304" pitchFamily="18" charset="0"/>
                  </a:rPr>
                  <a:t>的图像分别计算一个这样的相似度矩阵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𝑇𝑃</m:t>
                        </m:r>
                      </m:sub>
                    </m:sSub>
                  </m:oMath>
                </a14:m>
                <a:r>
                  <a:rPr lang="zh-CN" altLang="en-US" dirty="0" smtClean="0">
                    <a:latin typeface="Times New Roman" panose="02020603050405020304" pitchFamily="18" charset="0"/>
                    <a:cs typeface="Times New Roman" panose="02020603050405020304" pitchFamily="18" charset="0"/>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𝐹𝑁</m:t>
                        </m:r>
                      </m:sub>
                    </m:sSub>
                  </m:oMath>
                </a14:m>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47040" y="5250894"/>
                <a:ext cx="5577840" cy="646331"/>
              </a:xfrm>
              <a:prstGeom prst="rect">
                <a:avLst/>
              </a:prstGeom>
              <a:blipFill rotWithShape="0">
                <a:blip r:embed="rId8"/>
                <a:stretch>
                  <a:fillRect l="-874" t="-6604" r="-437" b="-150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5975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210312"/>
            <a:ext cx="12140569" cy="6118288"/>
          </a:xfrm>
          <a:prstGeom prst="rect">
            <a:avLst/>
          </a:prstGeom>
        </p:spPr>
      </p:pic>
    </p:spTree>
    <p:extLst>
      <p:ext uri="{BB962C8B-B14F-4D97-AF65-F5344CB8AC3E}">
        <p14:creationId xmlns:p14="http://schemas.microsoft.com/office/powerpoint/2010/main" val="2822360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9382" y="228600"/>
            <a:ext cx="3482235" cy="830997"/>
          </a:xfrm>
          <a:prstGeom prst="rect">
            <a:avLst/>
          </a:prstGeom>
          <a:noFill/>
        </p:spPr>
        <p:txBody>
          <a:bodyPr wrap="none" rtlCol="0">
            <a:spAutoFit/>
          </a:bodyPr>
          <a:lstStyle/>
          <a:p>
            <a:r>
              <a:rPr lang="en-US" altLang="zh-CN" sz="2800" b="1" dirty="0" smtClean="0">
                <a:latin typeface="Times New Roman" panose="02020603050405020304" pitchFamily="18" charset="0"/>
                <a:cs typeface="Times New Roman" panose="02020603050405020304" pitchFamily="18" charset="0"/>
              </a:rPr>
              <a:t>Experiment</a:t>
            </a:r>
          </a:p>
          <a:p>
            <a:r>
              <a:rPr lang="en-US" altLang="zh-CN" sz="2000" b="1" dirty="0" smtClean="0">
                <a:latin typeface="Times New Roman" panose="02020603050405020304" pitchFamily="18" charset="0"/>
                <a:cs typeface="Times New Roman" panose="02020603050405020304" pitchFamily="18" charset="0"/>
              </a:rPr>
              <a:t>3. Correlation Between Filters</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p:cNvSpPr txBox="1"/>
              <p:nvPr/>
            </p:nvSpPr>
            <p:spPr>
              <a:xfrm>
                <a:off x="363682" y="2047009"/>
                <a:ext cx="11506200" cy="369332"/>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作者首先固定一个门控矩阵 </a:t>
                </a:r>
                <a14:m>
                  <m:oMath xmlns:m="http://schemas.openxmlformats.org/officeDocument/2006/math">
                    <m:r>
                      <a:rPr lang="en-US" altLang="zh-CN" b="0" i="1" smtClean="0">
                        <a:latin typeface="Cambria Math" panose="02040503050406030204" pitchFamily="18" charset="0"/>
                      </a:rPr>
                      <m:t>𝐺</m:t>
                    </m:r>
                  </m:oMath>
                </a14:m>
                <a:r>
                  <a:rPr lang="zh-CN" altLang="en-US" dirty="0" smtClean="0">
                    <a:latin typeface="Times New Roman" panose="02020603050405020304" pitchFamily="18" charset="0"/>
                    <a:cs typeface="Times New Roman" panose="02020603050405020304" pitchFamily="18" charset="0"/>
                  </a:rPr>
                  <a:t> 的模式（前面的实验中 </a:t>
                </a:r>
                <a14:m>
                  <m:oMath xmlns:m="http://schemas.openxmlformats.org/officeDocument/2006/math">
                    <m:r>
                      <a:rPr lang="en-US" altLang="zh-CN" b="0" i="1" smtClean="0">
                        <a:latin typeface="Cambria Math" panose="02040503050406030204" pitchFamily="18" charset="0"/>
                      </a:rPr>
                      <m:t>𝐺</m:t>
                    </m:r>
                  </m:oMath>
                </a14:m>
                <a:r>
                  <a:rPr lang="zh-CN" altLang="en-US" dirty="0" smtClean="0">
                    <a:latin typeface="Times New Roman" panose="02020603050405020304" pitchFamily="18" charset="0"/>
                    <a:cs typeface="Times New Roman" panose="02020603050405020304" pitchFamily="18" charset="0"/>
                  </a:rPr>
                  <a:t> 是跟着学习的）</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63682" y="2047009"/>
                <a:ext cx="11506200" cy="369332"/>
              </a:xfrm>
              <a:prstGeom prst="rect">
                <a:avLst/>
              </a:prstGeom>
              <a:blipFill rotWithShape="0">
                <a:blip r:embed="rId2"/>
                <a:stretch>
                  <a:fillRect l="-477" t="-13333" b="-28333"/>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63682" y="2416341"/>
            <a:ext cx="8323552" cy="1540825"/>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516082" y="3893669"/>
                <a:ext cx="11506200" cy="646331"/>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对于网络最后一层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𝑐𝑜𝑛𝑣</m:t>
                    </m:r>
                    <m:r>
                      <a:rPr lang="en-US" altLang="zh-CN" b="0" i="1" smtClean="0">
                        <a:latin typeface="Cambria Math" panose="02040503050406030204" pitchFamily="18" charset="0"/>
                        <a:cs typeface="Times New Roman" panose="02020603050405020304" pitchFamily="18" charset="0"/>
                      </a:rPr>
                      <m:t>.</m:t>
                    </m:r>
                  </m:oMath>
                </a14:m>
                <a:r>
                  <a:rPr lang="zh-CN" altLang="en-US" dirty="0" smtClean="0">
                    <a:latin typeface="Times New Roman" panose="02020603050405020304" pitchFamily="18" charset="0"/>
                    <a:cs typeface="Times New Roman" panose="02020603050405020304" pitchFamily="18" charset="0"/>
                  </a:rPr>
                  <a:t>，假设输出通道为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𝑐</m:t>
                        </m:r>
                      </m:e>
                      <m:sub>
                        <m:r>
                          <a:rPr lang="en-US" altLang="zh-CN" b="0" i="1" smtClean="0">
                            <a:latin typeface="Cambria Math" panose="02040503050406030204" pitchFamily="18" charset="0"/>
                            <a:cs typeface="Times New Roman" panose="02020603050405020304" pitchFamily="18" charset="0"/>
                          </a:rPr>
                          <m:t>𝑜𝑢𝑡</m:t>
                        </m:r>
                      </m:sub>
                    </m:sSub>
                  </m:oMath>
                </a14:m>
                <a:r>
                  <a:rPr lang="zh-CN" altLang="en-US" dirty="0" smtClean="0">
                    <a:latin typeface="Times New Roman" panose="02020603050405020304" pitchFamily="18" charset="0"/>
                    <a:cs typeface="Times New Roman" panose="02020603050405020304" pitchFamily="18" charset="0"/>
                  </a:rPr>
                  <a:t>，那么将其划分为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𝐶</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𝑚</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𝑚</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𝑐</m:t>
                        </m:r>
                      </m:e>
                      <m:sub>
                        <m:r>
                          <a:rPr lang="en-US" altLang="zh-CN" b="0" i="1" smtClean="0">
                            <a:latin typeface="Cambria Math" panose="02040503050406030204" pitchFamily="18" charset="0"/>
                            <a:cs typeface="Times New Roman" panose="02020603050405020304" pitchFamily="18" charset="0"/>
                          </a:rPr>
                          <m:t>𝑜𝑢𝑡</m:t>
                        </m:r>
                      </m:sub>
                    </m:sSub>
                  </m:oMath>
                </a14:m>
                <a:r>
                  <a:rPr lang="zh-CN" altLang="en-US" dirty="0" smtClean="0">
                    <a:latin typeface="Times New Roman" panose="02020603050405020304" pitchFamily="18" charset="0"/>
                    <a:cs typeface="Times New Roman" panose="02020603050405020304" pitchFamily="18" charset="0"/>
                  </a:rPr>
                  <a:t> 共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𝐶</m:t>
                    </m:r>
                    <m:r>
                      <a:rPr lang="en-US" altLang="zh-CN" b="0" i="1" smtClean="0">
                        <a:latin typeface="Cambria Math" panose="02040503050406030204" pitchFamily="18" charset="0"/>
                        <a:cs typeface="Times New Roman" panose="02020603050405020304" pitchFamily="18" charset="0"/>
                      </a:rPr>
                      <m:t>+1</m:t>
                    </m:r>
                  </m:oMath>
                </a14:m>
                <a:r>
                  <a:rPr lang="zh-CN" altLang="en-US" dirty="0" smtClean="0">
                    <a:latin typeface="Times New Roman" panose="02020603050405020304" pitchFamily="18" charset="0"/>
                    <a:cs typeface="Times New Roman" panose="02020603050405020304" pitchFamily="18" charset="0"/>
                  </a:rPr>
                  <a:t> 组，其中，</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𝐶</m:t>
                    </m:r>
                  </m:oMath>
                </a14:m>
                <a:r>
                  <a:rPr lang="zh-CN" altLang="en-US" dirty="0" smtClean="0">
                    <a:latin typeface="Times New Roman" panose="02020603050405020304" pitchFamily="18" charset="0"/>
                    <a:cs typeface="Times New Roman" panose="02020603050405020304" pitchFamily="18" charset="0"/>
                  </a:rPr>
                  <a:t> 组是 </a:t>
                </a:r>
                <a:r>
                  <a:rPr lang="en-US" altLang="zh-CN" dirty="0" smtClean="0">
                    <a:latin typeface="Times New Roman" panose="02020603050405020304" pitchFamily="18" charset="0"/>
                    <a:cs typeface="Times New Roman" panose="02020603050405020304" pitchFamily="18" charset="0"/>
                  </a:rPr>
                  <a:t>class-specified</a:t>
                </a:r>
                <a:r>
                  <a:rPr lang="zh-CN" altLang="en-US" dirty="0" smtClean="0">
                    <a:latin typeface="Times New Roman" panose="02020603050405020304" pitchFamily="18" charset="0"/>
                    <a:cs typeface="Times New Roman" panose="02020603050405020304" pitchFamily="18" charset="0"/>
                  </a:rPr>
                  <a:t>，剩下一组是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𝑐𝑙𝑎𝑠𝑠</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𝑠h𝑎𝑟𝑒𝑑</m:t>
                    </m:r>
                  </m:oMath>
                </a14:m>
                <a:r>
                  <a:rPr lang="zh-CN" altLang="en-US" dirty="0" smtClean="0">
                    <a:latin typeface="Times New Roman" panose="02020603050405020304" pitchFamily="18" charset="0"/>
                    <a:cs typeface="Times New Roman" panose="02020603050405020304" pitchFamily="18" charset="0"/>
                  </a:rPr>
                  <a:t> 的。</a:t>
                </a:r>
                <a:endParaRPr lang="zh-CN" altLang="en-US" dirty="0">
                  <a:latin typeface="Times New Roman" panose="020206030504050203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16082" y="3893669"/>
                <a:ext cx="11506200" cy="646331"/>
              </a:xfrm>
              <a:prstGeom prst="rect">
                <a:avLst/>
              </a:prstGeom>
              <a:blipFill rotWithShape="0">
                <a:blip r:embed="rId4"/>
                <a:stretch>
                  <a:fillRect l="-477" t="-7547" r="-371"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516082" y="4788163"/>
                <a:ext cx="11506200" cy="923330"/>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举个例子，在 </a:t>
                </a:r>
                <a:r>
                  <a:rPr lang="en-US" altLang="zh-CN" dirty="0" smtClean="0">
                    <a:latin typeface="Times New Roman" panose="02020603050405020304" pitchFamily="18" charset="0"/>
                    <a:cs typeface="Times New Roman" panose="02020603050405020304" pitchFamily="18" charset="0"/>
                  </a:rPr>
                  <a:t>CIFAR-10 </a:t>
                </a:r>
                <a:r>
                  <a:rPr lang="zh-CN" altLang="en-US" dirty="0" smtClean="0">
                    <a:latin typeface="Times New Roman" panose="02020603050405020304" pitchFamily="18" charset="0"/>
                    <a:cs typeface="Times New Roman" panose="02020603050405020304" pitchFamily="18" charset="0"/>
                  </a:rPr>
                  <a:t>的分类任务上</a:t>
                </a:r>
                <a:r>
                  <a:rPr lang="en-US" altLang="zh-CN" dirty="0" smtClean="0">
                    <a:latin typeface="Times New Roman" panose="02020603050405020304" pitchFamily="18" charset="0"/>
                    <a:cs typeface="Times New Roman" panose="02020603050405020304" pitchFamily="18" charset="0"/>
                  </a:rPr>
                  <a:t>——</a:t>
                </a:r>
              </a:p>
              <a:p>
                <a:r>
                  <a:rPr lang="zh-CN" altLang="en-US" dirty="0" smtClean="0">
                    <a:latin typeface="Times New Roman" panose="02020603050405020304" pitchFamily="18" charset="0"/>
                    <a:cs typeface="Times New Roman" panose="02020603050405020304" pitchFamily="18" charset="0"/>
                  </a:rPr>
                  <a:t>对于 </a:t>
                </a:r>
                <a:r>
                  <a:rPr lang="en-US" altLang="zh-CN" dirty="0" smtClean="0">
                    <a:latin typeface="Times New Roman" panose="02020603050405020304" pitchFamily="18" charset="0"/>
                    <a:cs typeface="Times New Roman" panose="02020603050405020304" pitchFamily="18" charset="0"/>
                  </a:rPr>
                  <a:t>ResNet20</a:t>
                </a:r>
                <a:r>
                  <a:rPr lang="zh-CN" alt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𝑐</m:t>
                        </m:r>
                      </m:e>
                      <m:sub>
                        <m:r>
                          <a:rPr lang="en-US" altLang="zh-CN" b="0" i="1" smtClean="0">
                            <a:latin typeface="Cambria Math" panose="02040503050406030204" pitchFamily="18" charset="0"/>
                            <a:cs typeface="Times New Roman" panose="02020603050405020304" pitchFamily="18" charset="0"/>
                          </a:rPr>
                          <m:t>𝑜𝑢𝑡</m:t>
                        </m:r>
                      </m:sub>
                    </m:sSub>
                    <m:r>
                      <a:rPr lang="en-US" altLang="zh-CN" b="0" i="1" smtClean="0">
                        <a:latin typeface="Cambria Math" panose="02040503050406030204" pitchFamily="18" charset="0"/>
                        <a:cs typeface="Times New Roman" panose="02020603050405020304" pitchFamily="18" charset="0"/>
                      </a:rPr>
                      <m:t>=64</m:t>
                    </m:r>
                  </m:oMath>
                </a14:m>
                <a:r>
                  <a:rPr lang="zh-CN" altLang="en-US" dirty="0" smtClean="0">
                    <a:latin typeface="Times New Roman" panose="02020603050405020304" pitchFamily="18" charset="0"/>
                    <a:cs typeface="Times New Roman" panose="02020603050405020304" pitchFamily="18" charset="0"/>
                  </a:rPr>
                  <a:t>），有：</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𝑚</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=6,</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𝑚</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=4</m:t>
                    </m:r>
                  </m:oMath>
                </a14:m>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对于 </a:t>
                </a:r>
                <a:r>
                  <a:rPr lang="en-US" altLang="zh-CN" dirty="0" err="1" smtClean="0">
                    <a:latin typeface="Times New Roman" panose="02020603050405020304" pitchFamily="18" charset="0"/>
                    <a:cs typeface="Times New Roman" panose="02020603050405020304" pitchFamily="18" charset="0"/>
                  </a:rPr>
                  <a:t>AlexNet</a:t>
                </a:r>
                <a:r>
                  <a:rPr lang="zh-CN" altLang="en-US"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𝑐</m:t>
                        </m:r>
                      </m:e>
                      <m:sub>
                        <m:r>
                          <a:rPr lang="en-US" altLang="zh-CN" b="0" i="1" smtClean="0">
                            <a:latin typeface="Cambria Math" panose="02040503050406030204" pitchFamily="18" charset="0"/>
                            <a:cs typeface="Times New Roman" panose="02020603050405020304" pitchFamily="18" charset="0"/>
                          </a:rPr>
                          <m:t>𝑜𝑢𝑡</m:t>
                        </m:r>
                      </m:sub>
                    </m:sSub>
                    <m:r>
                      <a:rPr lang="en-US" altLang="zh-CN" b="0" i="1" smtClean="0">
                        <a:latin typeface="Cambria Math" panose="02040503050406030204" pitchFamily="18" charset="0"/>
                        <a:cs typeface="Times New Roman" panose="02020603050405020304" pitchFamily="18" charset="0"/>
                      </a:rPr>
                      <m:t>=256</m:t>
                    </m:r>
                  </m:oMath>
                </a14:m>
                <a:r>
                  <a:rPr lang="zh-CN" altLang="en-US" dirty="0" smtClean="0">
                    <a:latin typeface="Times New Roman" panose="02020603050405020304" pitchFamily="18" charset="0"/>
                    <a:cs typeface="Times New Roman" panose="02020603050405020304" pitchFamily="18" charset="0"/>
                  </a:rPr>
                  <a:t>），有：</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𝑚</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=25,</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𝑚</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=6</m:t>
                    </m:r>
                  </m:oMath>
                </a14:m>
                <a:r>
                  <a:rPr lang="zh-CN" altLang="en-US" dirty="0" smtClean="0">
                    <a:latin typeface="Times New Roman" panose="02020603050405020304" pitchFamily="18" charset="0"/>
                    <a:cs typeface="Times New Roman" panose="02020603050405020304" pitchFamily="18" charset="0"/>
                  </a:rPr>
                  <a:t>。（具体的数值是通过多个 </a:t>
                </a:r>
                <a:r>
                  <a:rPr lang="en-US" altLang="zh-CN" dirty="0" smtClean="0">
                    <a:latin typeface="Times New Roman" panose="02020603050405020304" pitchFamily="18" charset="0"/>
                    <a:cs typeface="Times New Roman" panose="02020603050405020304" pitchFamily="18" charset="0"/>
                  </a:rPr>
                  <a:t>configurations </a:t>
                </a:r>
                <a:r>
                  <a:rPr lang="zh-CN" altLang="en-US" dirty="0" smtClean="0">
                    <a:latin typeface="Times New Roman" panose="02020603050405020304" pitchFamily="18" charset="0"/>
                    <a:cs typeface="Times New Roman" panose="02020603050405020304" pitchFamily="18" charset="0"/>
                  </a:rPr>
                  <a:t>实验得到的）。</a:t>
                </a:r>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16082" y="4788163"/>
                <a:ext cx="11506200" cy="923330"/>
              </a:xfrm>
              <a:prstGeom prst="rect">
                <a:avLst/>
              </a:prstGeom>
              <a:blipFill rotWithShape="0">
                <a:blip r:embed="rId5"/>
                <a:stretch>
                  <a:fillRect l="-477" t="-4605" b="-9868"/>
                </a:stretch>
              </a:blipFill>
            </p:spPr>
            <p:txBody>
              <a:bodyPr/>
              <a:lstStyle/>
              <a:p>
                <a:r>
                  <a:rPr lang="zh-CN" altLang="en-US">
                    <a:noFill/>
                  </a:rPr>
                  <a:t> </a:t>
                </a:r>
              </a:p>
            </p:txBody>
          </p:sp>
        </mc:Fallback>
      </mc:AlternateContent>
      <p:sp>
        <p:nvSpPr>
          <p:cNvPr id="7" name="文本框 6"/>
          <p:cNvSpPr txBox="1"/>
          <p:nvPr/>
        </p:nvSpPr>
        <p:spPr>
          <a:xfrm>
            <a:off x="363682" y="1059597"/>
            <a:ext cx="11828318" cy="646331"/>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Conclusion</a:t>
            </a:r>
            <a:r>
              <a:rPr lang="en-US" altLang="zh-CN" dirty="0" smtClean="0">
                <a:latin typeface="Times New Roman" panose="02020603050405020304" pitchFamily="18" charset="0"/>
                <a:cs typeface="Times New Roman" panose="02020603050405020304" pitchFamily="18" charset="0"/>
              </a:rPr>
              <a:t>——</a:t>
            </a:r>
          </a:p>
          <a:p>
            <a:r>
              <a:rPr lang="en-US" altLang="zh-CN" dirty="0" smtClean="0">
                <a:latin typeface="Times New Roman" panose="02020603050405020304" pitchFamily="18" charset="0"/>
                <a:cs typeface="Times New Roman" panose="02020603050405020304" pitchFamily="18" charset="0"/>
              </a:rPr>
              <a:t>Inter-class filters </a:t>
            </a:r>
            <a:r>
              <a:rPr lang="zh-CN" altLang="en-US" dirty="0" smtClean="0">
                <a:latin typeface="Times New Roman" panose="02020603050405020304" pitchFamily="18" charset="0"/>
                <a:cs typeface="Times New Roman" panose="02020603050405020304" pitchFamily="18" charset="0"/>
              </a:rPr>
              <a:t>之间近乎互相正交，信息冗余度低；</a:t>
            </a:r>
            <a:r>
              <a:rPr lang="en-US" altLang="zh-CN" dirty="0" smtClean="0">
                <a:latin typeface="Times New Roman" panose="02020603050405020304" pitchFamily="18" charset="0"/>
                <a:cs typeface="Times New Roman" panose="02020603050405020304" pitchFamily="18" charset="0"/>
              </a:rPr>
              <a:t>Intra-class filters </a:t>
            </a:r>
            <a:r>
              <a:rPr lang="zh-CN" altLang="en-US" dirty="0" smtClean="0">
                <a:latin typeface="Times New Roman" panose="02020603050405020304" pitchFamily="18" charset="0"/>
                <a:cs typeface="Times New Roman" panose="02020603050405020304" pitchFamily="18" charset="0"/>
              </a:rPr>
              <a:t>映射的表征与对应类别高度相关。</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p:cNvSpPr txBox="1"/>
              <p:nvPr/>
            </p:nvSpPr>
            <p:spPr>
              <a:xfrm>
                <a:off x="6390245" y="2536925"/>
                <a:ext cx="1331390" cy="277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rPr>
                        <m:t>𝐺</m:t>
                      </m:r>
                      <m:r>
                        <a:rPr lang="en-US" altLang="zh-CN" b="0" i="1" smtClean="0">
                          <a:solidFill>
                            <a:schemeClr val="bg1"/>
                          </a:solidFill>
                          <a:latin typeface="Cambria Math" panose="02040503050406030204" pitchFamily="18" charset="0"/>
                        </a:rPr>
                        <m:t>∈</m:t>
                      </m:r>
                      <m:sSup>
                        <m:sSupPr>
                          <m:ctrlPr>
                            <a:rPr lang="en-US" altLang="zh-CN" b="0" i="1" smtClean="0">
                              <a:solidFill>
                                <a:schemeClr val="bg1"/>
                              </a:solidFill>
                              <a:latin typeface="Cambria Math" panose="02040503050406030204" pitchFamily="18" charset="0"/>
                            </a:rPr>
                          </m:ctrlPr>
                        </m:sSupPr>
                        <m:e>
                          <m:d>
                            <m:dPr>
                              <m:begChr m:val="{"/>
                              <m:endChr m:val="}"/>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0,1</m:t>
                              </m:r>
                            </m:e>
                          </m:d>
                        </m:e>
                        <m:sup>
                          <m:r>
                            <a:rPr lang="en-US" altLang="zh-CN" b="0" i="1" smtClean="0">
                              <a:solidFill>
                                <a:schemeClr val="bg1"/>
                              </a:solidFill>
                              <a:latin typeface="Cambria Math" panose="02040503050406030204" pitchFamily="18" charset="0"/>
                            </a:rPr>
                            <m:t>𝐶</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𝐾</m:t>
                          </m:r>
                        </m:sup>
                      </m:sSup>
                    </m:oMath>
                  </m:oMathPara>
                </a14:m>
                <a:endParaRPr lang="zh-CN" altLang="en-US" dirty="0">
                  <a:solidFill>
                    <a:schemeClr val="bg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390245" y="2536925"/>
                <a:ext cx="1331390" cy="277897"/>
              </a:xfrm>
              <a:prstGeom prst="rect">
                <a:avLst/>
              </a:prstGeom>
              <a:blipFill rotWithShape="0">
                <a:blip r:embed="rId6"/>
                <a:stretch>
                  <a:fillRect l="-3653" t="-2174" r="-913"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圆角矩形 8"/>
              <p:cNvSpPr/>
              <p:nvPr/>
            </p:nvSpPr>
            <p:spPr>
              <a:xfrm>
                <a:off x="4344124" y="709763"/>
                <a:ext cx="1127277"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0" i="1" smtClean="0">
                        <a:latin typeface="Cambria Math" panose="02040503050406030204" pitchFamily="18" charset="0"/>
                      </a:rPr>
                      <m:t>𝐺</m:t>
                    </m:r>
                  </m:oMath>
                </a14:m>
                <a:r>
                  <a:rPr lang="en-US" altLang="zh-CN" dirty="0" smtClean="0"/>
                  <a:t>/</a:t>
                </a:r>
                <a14:m>
                  <m:oMath xmlns:m="http://schemas.openxmlformats.org/officeDocument/2006/math">
                    <m:r>
                      <a:rPr lang="en-US" altLang="zh-CN" b="0" i="1" dirty="0" smtClean="0">
                        <a:latin typeface="Cambria Math" panose="02040503050406030204" pitchFamily="18" charset="0"/>
                      </a:rPr>
                      <m:t>𝑊</m:t>
                    </m:r>
                  </m:oMath>
                </a14:m>
                <a:endParaRPr lang="zh-CN" altLang="en-US" dirty="0"/>
              </a:p>
            </p:txBody>
          </p:sp>
        </mc:Choice>
        <mc:Fallback xmlns="">
          <p:sp>
            <p:nvSpPr>
              <p:cNvPr id="9" name="圆角矩形 8"/>
              <p:cNvSpPr>
                <a:spLocks noRot="1" noChangeAspect="1" noMove="1" noResize="1" noEditPoints="1" noAdjustHandles="1" noChangeArrowheads="1" noChangeShapeType="1" noTextEdit="1"/>
              </p:cNvSpPr>
              <p:nvPr/>
            </p:nvSpPr>
            <p:spPr>
              <a:xfrm>
                <a:off x="4344124" y="709763"/>
                <a:ext cx="1127277" cy="314960"/>
              </a:xfrm>
              <a:prstGeom prst="roundRect">
                <a:avLst/>
              </a:prstGeom>
              <a:blipFill rotWithShape="0">
                <a:blip r:embed="rId7"/>
                <a:stretch>
                  <a:fillRect t="-14815" b="-35185"/>
                </a:stretch>
              </a:blipFill>
            </p:spPr>
            <p:txBody>
              <a:bodyPr/>
              <a:lstStyle/>
              <a:p>
                <a:r>
                  <a:rPr lang="zh-CN" altLang="en-US">
                    <a:noFill/>
                  </a:rPr>
                  <a:t> </a:t>
                </a:r>
              </a:p>
            </p:txBody>
          </p:sp>
        </mc:Fallback>
      </mc:AlternateContent>
      <p:sp>
        <p:nvSpPr>
          <p:cNvPr id="13" name="弧形 12"/>
          <p:cNvSpPr/>
          <p:nvPr/>
        </p:nvSpPr>
        <p:spPr>
          <a:xfrm>
            <a:off x="5259977" y="476763"/>
            <a:ext cx="422847" cy="422847"/>
          </a:xfrm>
          <a:prstGeom prst="arc">
            <a:avLst>
              <a:gd name="adj1" fmla="val 11111666"/>
              <a:gd name="adj2" fmla="val 5632711"/>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5693446" y="473850"/>
            <a:ext cx="1300356" cy="307777"/>
          </a:xfrm>
          <a:prstGeom prst="rect">
            <a:avLst/>
          </a:prstGeom>
          <a:noFill/>
        </p:spPr>
        <p:txBody>
          <a:bodyPr wrap="none" rtlCol="0">
            <a:spAutoFit/>
          </a:bodyPr>
          <a:lstStyle/>
          <a:p>
            <a:r>
              <a:rPr lang="en-US" altLang="zh-CN" sz="1400" dirty="0" smtClean="0">
                <a:solidFill>
                  <a:schemeClr val="accent1">
                    <a:lumMod val="50000"/>
                  </a:schemeClr>
                </a:solidFill>
                <a:latin typeface="Times New Roman" panose="02020603050405020304" pitchFamily="18" charset="0"/>
                <a:cs typeface="Times New Roman" panose="02020603050405020304" pitchFamily="18" charset="0"/>
              </a:rPr>
              <a:t>Group of filters</a:t>
            </a:r>
            <a:endParaRPr lang="zh-CN" altLang="en-US" sz="1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948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363682" y="1059597"/>
                <a:ext cx="11828318" cy="379656"/>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训练结束后，计算不同 </a:t>
                </a:r>
                <a:r>
                  <a:rPr lang="en-US" altLang="zh-CN" dirty="0" smtClean="0">
                    <a:latin typeface="Times New Roman" panose="02020603050405020304" pitchFamily="18" charset="0"/>
                    <a:cs typeface="Times New Roman" panose="02020603050405020304" pitchFamily="18" charset="0"/>
                  </a:rPr>
                  <a:t>filter </a:t>
                </a:r>
                <a:r>
                  <a:rPr lang="zh-CN" altLang="en-US" dirty="0" smtClean="0">
                    <a:latin typeface="Times New Roman" panose="02020603050405020304" pitchFamily="18" charset="0"/>
                    <a:cs typeface="Times New Roman" panose="02020603050405020304" pitchFamily="18" charset="0"/>
                  </a:rPr>
                  <a:t>的权重之间的相关性矩阵（</a:t>
                </a:r>
                <a:r>
                  <a:rPr lang="en-US" altLang="zh-CN" dirty="0" smtClean="0">
                    <a:latin typeface="Times New Roman" panose="02020603050405020304" pitchFamily="18" charset="0"/>
                    <a:cs typeface="Times New Roman" panose="02020603050405020304" pitchFamily="18" charset="0"/>
                  </a:rPr>
                  <a:t>cos similarity</a:t>
                </a:r>
                <a:r>
                  <a:rPr lang="zh-CN" altLang="en-US" dirty="0" smtClean="0">
                    <a:latin typeface="Times New Roman" panose="02020603050405020304" pitchFamily="18" charset="0"/>
                    <a:cs typeface="Times New Roman" panose="02020603050405020304" pitchFamily="18" charset="0"/>
                  </a:rPr>
                  <a:t>）</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𝒞</m:t>
                    </m:r>
                    <m:r>
                      <a:rPr lang="en-US" altLang="zh-CN" b="0" i="1" smtClean="0">
                        <a:latin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𝐾</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𝐾</m:t>
                        </m:r>
                      </m:sup>
                    </m:sSup>
                  </m:oMath>
                </a14:m>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63682" y="1059597"/>
                <a:ext cx="11828318" cy="379656"/>
              </a:xfrm>
              <a:prstGeom prst="rect">
                <a:avLst/>
              </a:prstGeom>
              <a:blipFill rotWithShape="0">
                <a:blip r:embed="rId3"/>
                <a:stretch>
                  <a:fillRect l="-464" t="-12903" b="-24194"/>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363682" y="1428929"/>
            <a:ext cx="11488794" cy="3072213"/>
          </a:xfrm>
          <a:prstGeom prst="rect">
            <a:avLst/>
          </a:prstGeom>
        </p:spPr>
      </p:pic>
      <p:sp>
        <p:nvSpPr>
          <p:cNvPr id="6" name="文本框 5"/>
          <p:cNvSpPr txBox="1"/>
          <p:nvPr/>
        </p:nvSpPr>
        <p:spPr>
          <a:xfrm>
            <a:off x="363682" y="4501142"/>
            <a:ext cx="11828318" cy="923330"/>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实验结果：</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Correlation among </a:t>
            </a:r>
            <a:r>
              <a:rPr lang="en-US" altLang="zh-CN" i="1" dirty="0" smtClean="0">
                <a:latin typeface="Times New Roman" panose="02020603050405020304" pitchFamily="18" charset="0"/>
                <a:cs typeface="Times New Roman" panose="02020603050405020304" pitchFamily="18" charset="0"/>
              </a:rPr>
              <a:t>intra-class</a:t>
            </a:r>
            <a:r>
              <a:rPr lang="en-US" altLang="zh-CN" dirty="0" smtClean="0">
                <a:latin typeface="Times New Roman" panose="02020603050405020304" pitchFamily="18" charset="0"/>
                <a:cs typeface="Times New Roman" panose="02020603050405020304" pitchFamily="18" charset="0"/>
              </a:rPr>
              <a:t> filters is much higher; while</a:t>
            </a:r>
          </a:p>
          <a:p>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Correlation among </a:t>
            </a:r>
            <a:r>
              <a:rPr lang="en-US" altLang="zh-CN" i="1" dirty="0" smtClean="0">
                <a:latin typeface="Times New Roman" panose="02020603050405020304" pitchFamily="18" charset="0"/>
                <a:cs typeface="Times New Roman" panose="02020603050405020304" pitchFamily="18" charset="0"/>
              </a:rPr>
              <a:t>inter-class</a:t>
            </a:r>
            <a:r>
              <a:rPr lang="en-US" altLang="zh-CN" dirty="0" smtClean="0">
                <a:latin typeface="Times New Roman" panose="02020603050405020304" pitchFamily="18" charset="0"/>
                <a:cs typeface="Times New Roman" panose="02020603050405020304" pitchFamily="18" charset="0"/>
              </a:rPr>
              <a:t> filters is much lower. </a:t>
            </a:r>
          </a:p>
        </p:txBody>
      </p:sp>
      <p:sp>
        <p:nvSpPr>
          <p:cNvPr id="7" name="矩形 6"/>
          <p:cNvSpPr/>
          <p:nvPr/>
        </p:nvSpPr>
        <p:spPr>
          <a:xfrm>
            <a:off x="975360" y="1686560"/>
            <a:ext cx="19710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58078" y="1686560"/>
            <a:ext cx="19710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77841" y="1686560"/>
            <a:ext cx="19710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58481" y="1686560"/>
            <a:ext cx="19710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164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682" y="1059597"/>
            <a:ext cx="11828318" cy="379656"/>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此外我们考察</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inter-class filters </a:t>
            </a:r>
            <a:r>
              <a:rPr lang="zh-CN" altLang="en-US" dirty="0" smtClean="0">
                <a:latin typeface="Times New Roman" panose="02020603050405020304" pitchFamily="18" charset="0"/>
                <a:cs typeface="Times New Roman" panose="02020603050405020304" pitchFamily="18" charset="0"/>
              </a:rPr>
              <a:t>之间的冗余程度（</a:t>
            </a:r>
            <a:r>
              <a:rPr lang="en-US" altLang="zh-CN" dirty="0" smtClean="0">
                <a:latin typeface="Times New Roman" panose="02020603050405020304" pitchFamily="18" charset="0"/>
                <a:cs typeface="Times New Roman" panose="02020603050405020304" pitchFamily="18" charset="0"/>
              </a:rPr>
              <a:t>redundancy</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p:cNvSpPr txBox="1"/>
              <p:nvPr/>
            </p:nvSpPr>
            <p:spPr>
              <a:xfrm>
                <a:off x="363682" y="1439253"/>
                <a:ext cx="11828318" cy="393762"/>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设定一个阈值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𝑠</m:t>
                    </m:r>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，如果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zh-CN" altLang="en-US" i="1" smtClean="0">
                            <a:latin typeface="Cambria Math" panose="02040503050406030204" pitchFamily="18" charset="0"/>
                            <a:cs typeface="Times New Roman" panose="02020603050405020304" pitchFamily="18" charset="0"/>
                          </a:rPr>
                          <m:t>𝒞</m:t>
                        </m:r>
                      </m:e>
                      <m:sub>
                        <m:r>
                          <a:rPr lang="en-US" altLang="zh-CN" b="0" i="1" smtClean="0">
                            <a:latin typeface="Cambria Math" panose="02040503050406030204" pitchFamily="18" charset="0"/>
                            <a:cs typeface="Times New Roman" panose="02020603050405020304" pitchFamily="18" charset="0"/>
                          </a:rPr>
                          <m:t>𝑘</m:t>
                        </m:r>
                        <m:r>
                          <a:rPr lang="en-US" altLang="zh-CN" b="0" i="1" smtClean="0">
                            <a:latin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𝑘</m:t>
                            </m:r>
                          </m:e>
                          <m:sup>
                            <m:r>
                              <a:rPr lang="en-US" altLang="zh-CN" b="0" i="1" smtClean="0">
                                <a:latin typeface="Cambria Math" panose="02040503050406030204" pitchFamily="18" charset="0"/>
                                <a:cs typeface="Times New Roman" panose="02020603050405020304" pitchFamily="18" charset="0"/>
                              </a:rPr>
                              <m:t>′</m:t>
                            </m:r>
                          </m:sup>
                        </m:sSup>
                      </m:sub>
                    </m:sSub>
                    <m:r>
                      <a:rPr lang="en-US" altLang="zh-CN" b="0" i="0" smtClean="0">
                        <a:latin typeface="Cambria Math" panose="02040503050406030204" pitchFamily="18" charset="0"/>
                        <a:cs typeface="Times New Roman" panose="02020603050405020304" pitchFamily="18" charset="0"/>
                      </a:rPr>
                      <m:t>≥</m:t>
                    </m:r>
                    <m:r>
                      <m:rPr>
                        <m:sty m:val="p"/>
                      </m:rPr>
                      <a:rPr lang="en-US" altLang="zh-CN" b="0" i="0" smtClean="0">
                        <a:latin typeface="Cambria Math" panose="02040503050406030204" pitchFamily="18" charset="0"/>
                        <a:cs typeface="Times New Roman" panose="02020603050405020304" pitchFamily="18" charset="0"/>
                      </a:rPr>
                      <m:t>s</m:t>
                    </m:r>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就说明这两个 </a:t>
                </a:r>
                <a:r>
                  <a:rPr lang="en-US" altLang="zh-CN" dirty="0" smtClean="0">
                    <a:latin typeface="Times New Roman" panose="02020603050405020304" pitchFamily="18" charset="0"/>
                    <a:cs typeface="Times New Roman" panose="02020603050405020304" pitchFamily="18" charset="0"/>
                  </a:rPr>
                  <a:t>filter </a:t>
                </a:r>
                <a:r>
                  <a:rPr lang="zh-CN" altLang="en-US" dirty="0" smtClean="0">
                    <a:latin typeface="Times New Roman" panose="02020603050405020304" pitchFamily="18" charset="0"/>
                    <a:cs typeface="Times New Roman" panose="02020603050405020304" pitchFamily="18" charset="0"/>
                  </a:rPr>
                  <a:t>之间存在信息冗余。</a:t>
                </a:r>
                <a:endParaRPr lang="en-US" altLang="zh-CN" dirty="0" smtClean="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63682" y="1439253"/>
                <a:ext cx="11828318" cy="393762"/>
              </a:xfrm>
              <a:prstGeom prst="rect">
                <a:avLst/>
              </a:prstGeom>
              <a:blipFill rotWithShape="0">
                <a:blip r:embed="rId2"/>
                <a:stretch>
                  <a:fillRect l="-464" t="-12308" b="-16923"/>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63682" y="1833015"/>
            <a:ext cx="6405818" cy="4490059"/>
          </a:xfrm>
          <a:prstGeom prst="rect">
            <a:avLst/>
          </a:prstGeom>
        </p:spPr>
      </p:pic>
      <p:sp>
        <p:nvSpPr>
          <p:cNvPr id="5" name="文本框 4"/>
          <p:cNvSpPr txBox="1"/>
          <p:nvPr/>
        </p:nvSpPr>
        <p:spPr>
          <a:xfrm>
            <a:off x="6662239" y="2022843"/>
            <a:ext cx="11828318" cy="646331"/>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关于 </a:t>
            </a:r>
            <a:r>
              <a:rPr lang="en-US" altLang="zh-CN" dirty="0" smtClean="0">
                <a:latin typeface="Times New Roman" panose="02020603050405020304" pitchFamily="18" charset="0"/>
                <a:cs typeface="Times New Roman" panose="02020603050405020304" pitchFamily="18" charset="0"/>
              </a:rPr>
              <a:t>inter-class filters </a:t>
            </a:r>
            <a:r>
              <a:rPr lang="zh-CN" altLang="en-US" dirty="0" smtClean="0">
                <a:latin typeface="Times New Roman" panose="02020603050405020304" pitchFamily="18" charset="0"/>
                <a:cs typeface="Times New Roman" panose="02020603050405020304" pitchFamily="18" charset="0"/>
              </a:rPr>
              <a:t>之间的冗余性降低</a:t>
            </a:r>
            <a:r>
              <a:rPr lang="en-US" altLang="zh-CN" dirty="0" smtClean="0">
                <a:latin typeface="Times New Roman" panose="02020603050405020304" pitchFamily="18" charset="0"/>
                <a:cs typeface="Times New Roman" panose="02020603050405020304" pitchFamily="18" charset="0"/>
              </a:rPr>
              <a:t>——</a:t>
            </a:r>
          </a:p>
          <a:p>
            <a:r>
              <a:rPr lang="zh-CN" altLang="en-US" dirty="0" smtClean="0">
                <a:latin typeface="Times New Roman" panose="02020603050405020304" pitchFamily="18" charset="0"/>
                <a:cs typeface="Times New Roman" panose="02020603050405020304" pitchFamily="18" charset="0"/>
              </a:rPr>
              <a:t>这是鼓励 </a:t>
            </a:r>
            <a:r>
              <a:rPr lang="en-US" altLang="zh-CN" dirty="0" smtClean="0">
                <a:latin typeface="Times New Roman" panose="02020603050405020304" pitchFamily="18" charset="0"/>
                <a:cs typeface="Times New Roman" panose="02020603050405020304" pitchFamily="18" charset="0"/>
              </a:rPr>
              <a:t>inter-class filters </a:t>
            </a:r>
            <a:r>
              <a:rPr lang="zh-CN" altLang="en-US" dirty="0" smtClean="0">
                <a:latin typeface="Times New Roman" panose="02020603050405020304" pitchFamily="18" charset="0"/>
                <a:cs typeface="Times New Roman" panose="02020603050405020304" pitchFamily="18" charset="0"/>
              </a:rPr>
              <a:t>相互正交的必然结果。</a:t>
            </a:r>
            <a:endParaRPr lang="en-US" altLang="zh-CN" dirty="0" smtClean="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p:cNvSpPr txBox="1"/>
              <p:nvPr/>
            </p:nvSpPr>
            <p:spPr>
              <a:xfrm>
                <a:off x="6662239" y="5122745"/>
                <a:ext cx="5155513" cy="1200329"/>
              </a:xfrm>
              <a:prstGeom prst="rect">
                <a:avLst/>
              </a:prstGeom>
              <a:noFill/>
            </p:spPr>
            <p:txBody>
              <a:bodyPr wrap="square" rtlCol="0">
                <a:spAutoFit/>
              </a:bodyPr>
              <a:lstStyle/>
              <a:p>
                <a:r>
                  <a:rPr lang="zh-CN" altLang="en-US" b="1" dirty="0" smtClean="0">
                    <a:latin typeface="Cambria Math" panose="02040503050406030204" pitchFamily="18" charset="0"/>
                    <a:cs typeface="Times New Roman" panose="02020603050405020304" pitchFamily="18" charset="0"/>
                  </a:rPr>
                  <a:t>新指标</a:t>
                </a:r>
                <a:r>
                  <a:rPr lang="zh-CN" altLang="en-US" b="0" dirty="0" smtClean="0">
                    <a:latin typeface="Cambria Math" panose="02040503050406030204" pitchFamily="18" charset="0"/>
                    <a:cs typeface="Times New Roman" panose="02020603050405020304" pitchFamily="18" charset="0"/>
                  </a:rPr>
                  <a:t>：</a:t>
                </a:r>
                <a:endParaRPr lang="en-US" altLang="zh-CN" b="0" dirty="0" smtClean="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cs typeface="Times New Roman" panose="02020603050405020304" pitchFamily="18" charset="0"/>
                          </a:rPr>
                          <m:t>𝑠</m:t>
                        </m:r>
                      </m:sub>
                    </m:sSub>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是指所有 </a:t>
                </a:r>
                <a:r>
                  <a:rPr lang="en-US" altLang="zh-CN" dirty="0" smtClean="0">
                    <a:latin typeface="Times New Roman" panose="02020603050405020304" pitchFamily="18" charset="0"/>
                    <a:cs typeface="Times New Roman" panose="02020603050405020304" pitchFamily="18" charset="0"/>
                  </a:rPr>
                  <a:t>filters </a:t>
                </a:r>
                <a:r>
                  <a:rPr lang="zh-CN" altLang="en-US" dirty="0" smtClean="0">
                    <a:latin typeface="Times New Roman" panose="02020603050405020304" pitchFamily="18" charset="0"/>
                    <a:cs typeface="Times New Roman" panose="02020603050405020304" pitchFamily="18" charset="0"/>
                  </a:rPr>
                  <a:t>的权重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&gt;</m:t>
                    </m:r>
                    <m:r>
                      <a:rPr lang="en-US" altLang="zh-CN" b="0" i="1" smtClean="0">
                        <a:latin typeface="Cambria Math" panose="02040503050406030204" pitchFamily="18" charset="0"/>
                        <a:cs typeface="Times New Roman" panose="02020603050405020304" pitchFamily="18" charset="0"/>
                      </a:rPr>
                      <m:t>𝑠</m:t>
                    </m:r>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的数量的占比，这个值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说明信息冗余（</a:t>
                </a:r>
                <a:r>
                  <a:rPr lang="en-US" altLang="zh-CN" dirty="0" smtClean="0">
                    <a:latin typeface="Times New Roman" panose="02020603050405020304" pitchFamily="18" charset="0"/>
                    <a:cs typeface="Times New Roman" panose="02020603050405020304" pitchFamily="18" charset="0"/>
                  </a:rPr>
                  <a:t>redundancy</a:t>
                </a:r>
                <a:r>
                  <a:rPr lang="zh-CN" altLang="en-US" dirty="0" smtClean="0">
                    <a:latin typeface="Times New Roman" panose="02020603050405020304" pitchFamily="18" charset="0"/>
                    <a:cs typeface="Times New Roman" panose="02020603050405020304" pitchFamily="18" charset="0"/>
                  </a:rPr>
                  <a:t>）越严重</a:t>
                </a:r>
                <a:r>
                  <a:rPr lang="en-US" altLang="zh-CN"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smtClean="0">
                    <a:latin typeface="Times New Roman" panose="02020603050405020304" pitchFamily="18" charset="0"/>
                    <a:cs typeface="Times New Roman" panose="02020603050405020304" pitchFamily="18" charset="0"/>
                  </a:rPr>
                  <a:t> better.</a:t>
                </a:r>
              </a:p>
            </p:txBody>
          </p:sp>
        </mc:Choice>
        <mc:Fallback xmlns="">
          <p:sp>
            <p:nvSpPr>
              <p:cNvPr id="6" name="文本框 5"/>
              <p:cNvSpPr txBox="1">
                <a:spLocks noRot="1" noChangeAspect="1" noMove="1" noResize="1" noEditPoints="1" noAdjustHandles="1" noChangeArrowheads="1" noChangeShapeType="1" noTextEdit="1"/>
              </p:cNvSpPr>
              <p:nvPr/>
            </p:nvSpPr>
            <p:spPr>
              <a:xfrm>
                <a:off x="6662239" y="5122745"/>
                <a:ext cx="5155513" cy="1200329"/>
              </a:xfrm>
              <a:prstGeom prst="rect">
                <a:avLst/>
              </a:prstGeom>
              <a:blipFill rotWithShape="0">
                <a:blip r:embed="rId4"/>
                <a:stretch>
                  <a:fillRect l="-1064" t="-3553"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6365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682" y="1059597"/>
            <a:ext cx="11828318" cy="379656"/>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我们还发现了 </a:t>
            </a:r>
            <a:r>
              <a:rPr lang="en-US" altLang="zh-CN" dirty="0" smtClean="0">
                <a:latin typeface="Times New Roman" panose="02020603050405020304" pitchFamily="18" charset="0"/>
                <a:cs typeface="Times New Roman" panose="02020603050405020304" pitchFamily="18" charset="0"/>
              </a:rPr>
              <a:t>CSG </a:t>
            </a:r>
            <a:r>
              <a:rPr lang="zh-CN" altLang="en-US" dirty="0" smtClean="0">
                <a:latin typeface="Times New Roman" panose="02020603050405020304" pitchFamily="18" charset="0"/>
                <a:cs typeface="Times New Roman" panose="02020603050405020304" pitchFamily="18" charset="0"/>
              </a:rPr>
              <a:t>训练的模型可以提取出类别高度相关的表征（</a:t>
            </a:r>
            <a:r>
              <a:rPr lang="en-US" altLang="zh-CN" dirty="0" smtClean="0">
                <a:latin typeface="Times New Roman" panose="02020603050405020304" pitchFamily="18" charset="0"/>
                <a:cs typeface="Times New Roman" panose="02020603050405020304" pitchFamily="18" charset="0"/>
              </a:rPr>
              <a:t>highly class-related representation</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p>
        </p:txBody>
      </p:sp>
      <p:sp>
        <p:nvSpPr>
          <p:cNvPr id="3" name="文本框 2"/>
          <p:cNvSpPr txBox="1"/>
          <p:nvPr/>
        </p:nvSpPr>
        <p:spPr>
          <a:xfrm>
            <a:off x="363682" y="1439253"/>
            <a:ext cx="11828318" cy="646331"/>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这意味着：经过提取的图像的表征倾向于样本的真实类别，而不是其他类别。</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即：预测类别主要依赖于哪一些 </a:t>
            </a:r>
            <a:r>
              <a:rPr lang="en-US" altLang="zh-CN" dirty="0" smtClean="0">
                <a:latin typeface="Times New Roman" panose="02020603050405020304" pitchFamily="18" charset="0"/>
                <a:cs typeface="Times New Roman" panose="02020603050405020304" pitchFamily="18" charset="0"/>
              </a:rPr>
              <a:t>filters </a:t>
            </a:r>
            <a:r>
              <a:rPr lang="zh-CN" altLang="en-US" dirty="0" smtClean="0">
                <a:latin typeface="Times New Roman" panose="02020603050405020304" pitchFamily="18" charset="0"/>
                <a:cs typeface="Times New Roman" panose="02020603050405020304" pitchFamily="18" charset="0"/>
              </a:rPr>
              <a:t>被激活了。</a:t>
            </a:r>
            <a:endParaRPr lang="en-US" altLang="zh-CN" dirty="0" smtClean="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p:cNvSpPr txBox="1"/>
              <p:nvPr/>
            </p:nvSpPr>
            <p:spPr>
              <a:xfrm>
                <a:off x="363682" y="3340562"/>
                <a:ext cx="11828318" cy="646331"/>
              </a:xfrm>
              <a:prstGeom prst="rect">
                <a:avLst/>
              </a:prstGeom>
              <a:noFill/>
            </p:spPr>
            <p:txBody>
              <a:bodyPr wrap="square" rtlCol="0">
                <a:spAutoFit/>
              </a:bodyPr>
              <a:lstStyle/>
              <a:p>
                <a:r>
                  <a:rPr lang="zh-CN" altLang="en-US" b="0" dirty="0" smtClean="0">
                    <a:latin typeface="Cambria Math" panose="02040503050406030204" pitchFamily="18" charset="0"/>
                    <a:cs typeface="Times New Roman" panose="02020603050405020304" pitchFamily="18" charset="0"/>
                  </a:rPr>
                  <a:t>新指标</a:t>
                </a:r>
                <a:endParaRPr lang="en-US" altLang="zh-CN" b="0" dirty="0" smtClean="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𝐶</m:t>
                        </m:r>
                      </m:e>
                      <m:sub>
                        <m:r>
                          <m:rPr>
                            <m:sty m:val="p"/>
                          </m:rPr>
                          <a:rPr lang="en-US" altLang="zh-CN" b="0" i="0" smtClean="0">
                            <a:latin typeface="Cambria Math" panose="02040503050406030204" pitchFamily="18" charset="0"/>
                            <a:cs typeface="Times New Roman" panose="02020603050405020304" pitchFamily="18" charset="0"/>
                          </a:rPr>
                          <m:t>IC</m:t>
                        </m:r>
                      </m:sub>
                    </m:sSub>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是 </a:t>
                </a:r>
                <a:r>
                  <a:rPr lang="en-US" altLang="zh-CN" dirty="0" smtClean="0">
                    <a:latin typeface="Times New Roman" panose="02020603050405020304" pitchFamily="18" charset="0"/>
                    <a:cs typeface="Times New Roman" panose="02020603050405020304" pitchFamily="18" charset="0"/>
                  </a:rPr>
                  <a:t>inter-class filters </a:t>
                </a:r>
                <a:r>
                  <a:rPr lang="zh-CN" altLang="en-US" dirty="0" smtClean="0">
                    <a:latin typeface="Times New Roman" panose="02020603050405020304" pitchFamily="18" charset="0"/>
                    <a:cs typeface="Times New Roman" panose="02020603050405020304" pitchFamily="18" charset="0"/>
                  </a:rPr>
                  <a:t>的平均相关性，这个值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说明 </a:t>
                </a:r>
                <a:r>
                  <a:rPr lang="en-US" altLang="zh-CN" dirty="0" smtClean="0">
                    <a:latin typeface="Times New Roman" panose="02020603050405020304" pitchFamily="18" charset="0"/>
                    <a:cs typeface="Times New Roman" panose="02020603050405020304" pitchFamily="18" charset="0"/>
                  </a:rPr>
                  <a:t>inter-class filters</a:t>
                </a:r>
                <a:r>
                  <a:rPr lang="zh-CN" altLang="en-US"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的相关性越小，正交性越明显</a:t>
                </a:r>
                <a:r>
                  <a:rPr lang="en-US" altLang="zh-CN"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smtClean="0">
                    <a:latin typeface="Times New Roman" panose="02020603050405020304" pitchFamily="18" charset="0"/>
                    <a:cs typeface="Times New Roman" panose="02020603050405020304" pitchFamily="18" charset="0"/>
                  </a:rPr>
                  <a:t> better.</a:t>
                </a:r>
              </a:p>
            </p:txBody>
          </p:sp>
        </mc:Choice>
        <mc:Fallback xmlns="">
          <p:sp>
            <p:nvSpPr>
              <p:cNvPr id="5" name="文本框 4"/>
              <p:cNvSpPr txBox="1">
                <a:spLocks noRot="1" noChangeAspect="1" noMove="1" noResize="1" noEditPoints="1" noAdjustHandles="1" noChangeArrowheads="1" noChangeShapeType="1" noTextEdit="1"/>
              </p:cNvSpPr>
              <p:nvPr/>
            </p:nvSpPr>
            <p:spPr>
              <a:xfrm>
                <a:off x="363682" y="3340562"/>
                <a:ext cx="11828318" cy="646331"/>
              </a:xfrm>
              <a:prstGeom prst="rect">
                <a:avLst/>
              </a:prstGeom>
              <a:blipFill rotWithShape="0">
                <a:blip r:embed="rId3"/>
                <a:stretch>
                  <a:fillRect l="-464" t="-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4352081" y="2221538"/>
                <a:ext cx="4574457" cy="744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m:rPr>
                              <m:sty m:val="p"/>
                            </m:rPr>
                            <a:rPr lang="en-US" altLang="zh-CN" b="0" i="0" smtClean="0">
                              <a:latin typeface="Cambria Math" panose="02040503050406030204" pitchFamily="18" charset="0"/>
                            </a:rPr>
                            <m:t>IC</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𝐶</m:t>
                              </m:r>
                              <m:r>
                                <a:rPr lang="en-US" altLang="zh-CN" b="0" i="1" smtClean="0">
                                  <a:latin typeface="Cambria Math" panose="02040503050406030204" pitchFamily="18" charset="0"/>
                                </a:rPr>
                                <m:t>−1</m:t>
                              </m:r>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e>
                              </m:d>
                            </m:e>
                            <m:sup>
                              <m:r>
                                <a:rPr lang="en-US" altLang="zh-CN" b="0" i="1" smtClean="0">
                                  <a:latin typeface="Cambria Math" panose="02040503050406030204" pitchFamily="18" charset="0"/>
                                </a:rPr>
                                <m:t>2</m:t>
                              </m:r>
                            </m:sup>
                          </m:sSup>
                        </m:den>
                      </m:f>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𝑐</m:t>
                          </m:r>
                        </m:sub>
                        <m:sup/>
                        <m:e>
                          <m:nary>
                            <m:naryPr>
                              <m:chr m:val="∑"/>
                              <m:supHide m:val="on"/>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up/>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𝑐</m:t>
                                      </m:r>
                                    </m:sub>
                                  </m:sSub>
                                </m:sub>
                                <m:sup/>
                                <m:e>
                                  <m:nary>
                                    <m:naryPr>
                                      <m:chr m:val="∑"/>
                                      <m:supHide m:val="on"/>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m:t>
                                              </m:r>
                                            </m:sup>
                                          </m:sSup>
                                        </m:sub>
                                      </m:sSub>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𝒞</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sub>
                                      </m:sSub>
                                    </m:e>
                                  </m:nary>
                                </m:e>
                              </m:nary>
                            </m:e>
                          </m:nary>
                        </m:e>
                      </m:nary>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4352081" y="2221538"/>
                <a:ext cx="4574457" cy="74417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63682" y="2965716"/>
                <a:ext cx="11828318" cy="369332"/>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𝑐</m:t>
                        </m:r>
                      </m:sub>
                    </m:sSub>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定位为与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𝑐</m:t>
                    </m:r>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类别最相关的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𝑚</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个 </a:t>
                </a:r>
                <a:r>
                  <a:rPr lang="en-US" altLang="zh-CN" dirty="0" smtClean="0">
                    <a:latin typeface="Times New Roman" panose="02020603050405020304" pitchFamily="18" charset="0"/>
                    <a:cs typeface="Times New Roman" panose="02020603050405020304" pitchFamily="18" charset="0"/>
                  </a:rPr>
                  <a:t>filters </a:t>
                </a:r>
                <a:r>
                  <a:rPr lang="zh-CN" altLang="en-US" dirty="0" smtClean="0">
                    <a:latin typeface="Times New Roman" panose="02020603050405020304" pitchFamily="18" charset="0"/>
                    <a:cs typeface="Times New Roman" panose="02020603050405020304" pitchFamily="18" charset="0"/>
                  </a:rPr>
                  <a:t>组成的 </a:t>
                </a:r>
                <a:r>
                  <a:rPr lang="en-US" altLang="zh-CN" dirty="0" smtClean="0">
                    <a:latin typeface="Times New Roman" panose="02020603050405020304" pitchFamily="18" charset="0"/>
                    <a:cs typeface="Times New Roman" panose="02020603050405020304" pitchFamily="18" charset="0"/>
                  </a:rPr>
                  <a:t>group</a:t>
                </a:r>
                <a:r>
                  <a:rPr lang="zh-CN" altLang="en-US" dirty="0" smtClean="0">
                    <a:latin typeface="Times New Roman" panose="02020603050405020304" pitchFamily="18" charset="0"/>
                    <a:cs typeface="Times New Roman" panose="02020603050405020304" pitchFamily="18" charset="0"/>
                  </a:rPr>
                  <a:t>；在本实验中则就是事先给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𝑐</m:t>
                    </m:r>
                  </m:oMath>
                </a14:m>
                <a:r>
                  <a:rPr lang="zh-CN" altLang="en-US" dirty="0" smtClean="0">
                    <a:latin typeface="Times New Roman" panose="02020603050405020304" pitchFamily="18" charset="0"/>
                    <a:cs typeface="Times New Roman" panose="02020603050405020304" pitchFamily="18" charset="0"/>
                  </a:rPr>
                  <a:t> 分配好的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𝑚</m:t>
                        </m:r>
                      </m:e>
                      <m:sub>
                        <m:r>
                          <a:rPr lang="en-US" altLang="zh-CN" b="0" i="1" smtClean="0">
                            <a:latin typeface="Cambria Math" panose="02040503050406030204" pitchFamily="18" charset="0"/>
                            <a:cs typeface="Times New Roman" panose="02020603050405020304" pitchFamily="18" charset="0"/>
                          </a:rPr>
                          <m:t>1</m:t>
                        </m:r>
                      </m:sub>
                    </m:sSub>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个 </a:t>
                </a:r>
                <a:r>
                  <a:rPr lang="en-US" altLang="zh-CN" dirty="0" smtClean="0">
                    <a:latin typeface="Times New Roman" panose="02020603050405020304" pitchFamily="18" charset="0"/>
                    <a:cs typeface="Times New Roman" panose="02020603050405020304" pitchFamily="18" charset="0"/>
                  </a:rPr>
                  <a:t>filters</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63682" y="2965716"/>
                <a:ext cx="11828318" cy="369332"/>
              </a:xfrm>
              <a:prstGeom prst="rect">
                <a:avLst/>
              </a:prstGeom>
              <a:blipFill rotWithShape="0">
                <a:blip r:embed="rId5"/>
                <a:stretch>
                  <a:fillRect t="-13333" b="-28333"/>
                </a:stretch>
              </a:blipFill>
            </p:spPr>
            <p:txBody>
              <a:bodyPr/>
              <a:lstStyle/>
              <a:p>
                <a:r>
                  <a:rPr lang="zh-CN" altLang="en-US">
                    <a:noFill/>
                  </a:rPr>
                  <a:t> </a:t>
                </a:r>
              </a:p>
            </p:txBody>
          </p:sp>
        </mc:Fallback>
      </mc:AlternateContent>
      <p:pic>
        <p:nvPicPr>
          <p:cNvPr id="8" name="图片 7"/>
          <p:cNvPicPr>
            <a:picLocks noChangeAspect="1"/>
          </p:cNvPicPr>
          <p:nvPr/>
        </p:nvPicPr>
        <p:blipFill rotWithShape="1">
          <a:blip r:embed="rId6"/>
          <a:srcRect b="9749"/>
          <a:stretch/>
        </p:blipFill>
        <p:spPr>
          <a:xfrm>
            <a:off x="363682" y="3986894"/>
            <a:ext cx="11488794" cy="2772722"/>
          </a:xfrm>
          <a:prstGeom prst="rect">
            <a:avLst/>
          </a:prstGeom>
        </p:spPr>
      </p:pic>
      <p:sp>
        <p:nvSpPr>
          <p:cNvPr id="9" name="矩形 8"/>
          <p:cNvSpPr/>
          <p:nvPr/>
        </p:nvSpPr>
        <p:spPr>
          <a:xfrm>
            <a:off x="613458" y="4212391"/>
            <a:ext cx="5150734" cy="279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013968" y="4212391"/>
            <a:ext cx="5150734" cy="279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51607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g-blog.csdnimg.cn/20190806231921909.png?x-oss-process=image/watermark,type_ZmFuZ3poZW5naGVpdGk,shadow_10,text_aHR0cHM6Ly9ibG9nLmNzZG4ubmV0L3dlaXhpbl80NDYzODk1Nw==,size_16,color_FFFFFF,t_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802" y="3574722"/>
            <a:ext cx="6397066" cy="311055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49382" y="228600"/>
            <a:ext cx="2829621" cy="830997"/>
          </a:xfrm>
          <a:prstGeom prst="rect">
            <a:avLst/>
          </a:prstGeom>
          <a:noFill/>
        </p:spPr>
        <p:txBody>
          <a:bodyPr wrap="none" rtlCol="0">
            <a:spAutoFit/>
          </a:bodyPr>
          <a:lstStyle/>
          <a:p>
            <a:r>
              <a:rPr lang="en-US" altLang="zh-CN" sz="2800" b="1" dirty="0" smtClean="0">
                <a:latin typeface="Times New Roman" panose="02020603050405020304" pitchFamily="18" charset="0"/>
                <a:cs typeface="Times New Roman" panose="02020603050405020304" pitchFamily="18" charset="0"/>
              </a:rPr>
              <a:t>Applications</a:t>
            </a:r>
          </a:p>
          <a:p>
            <a:r>
              <a:rPr lang="en-US" altLang="zh-CN" sz="2000" b="1" dirty="0" smtClean="0">
                <a:latin typeface="Times New Roman" panose="02020603050405020304" pitchFamily="18" charset="0"/>
                <a:cs typeface="Times New Roman" panose="02020603050405020304" pitchFamily="18" charset="0"/>
              </a:rPr>
              <a:t>1. (Object) Localization </a:t>
            </a:r>
            <a:endParaRPr lang="zh-CN" altLang="en-US" sz="2000" b="1" dirty="0">
              <a:latin typeface="Times New Roman" panose="02020603050405020304" pitchFamily="18" charset="0"/>
              <a:cs typeface="Times New Roman" panose="02020603050405020304" pitchFamily="18" charset="0"/>
            </a:endParaRPr>
          </a:p>
        </p:txBody>
      </p:sp>
      <p:sp>
        <p:nvSpPr>
          <p:cNvPr id="4" name="圆角矩形 3"/>
          <p:cNvSpPr/>
          <p:nvPr/>
        </p:nvSpPr>
        <p:spPr>
          <a:xfrm>
            <a:off x="640080" y="1183334"/>
            <a:ext cx="1544320" cy="28448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latin typeface="Times New Roman" panose="02020603050405020304" pitchFamily="18" charset="0"/>
                <a:cs typeface="Times New Roman" panose="02020603050405020304" pitchFamily="18" charset="0"/>
              </a:rPr>
              <a:t>GradMap</a:t>
            </a:r>
            <a:endParaRPr lang="zh-CN" altLang="en-US" b="1" dirty="0">
              <a:latin typeface="Times New Roman" panose="02020603050405020304" pitchFamily="18" charset="0"/>
              <a:cs typeface="Times New Roman" panose="02020603050405020304" pitchFamily="18" charset="0"/>
            </a:endParaRPr>
          </a:p>
        </p:txBody>
      </p:sp>
      <p:sp>
        <p:nvSpPr>
          <p:cNvPr id="5" name="圆角矩形 4"/>
          <p:cNvSpPr/>
          <p:nvPr/>
        </p:nvSpPr>
        <p:spPr>
          <a:xfrm>
            <a:off x="640080" y="1505497"/>
            <a:ext cx="1544320" cy="28448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latin typeface="Times New Roman" panose="02020603050405020304" pitchFamily="18" charset="0"/>
                <a:cs typeface="Times New Roman" panose="02020603050405020304" pitchFamily="18" charset="0"/>
              </a:rPr>
              <a:t>ActivMap</a:t>
            </a:r>
            <a:endParaRPr lang="zh-CN" altLang="en-US" b="1" dirty="0">
              <a:latin typeface="Times New Roman" panose="02020603050405020304" pitchFamily="18" charset="0"/>
              <a:cs typeface="Times New Roman" panose="02020603050405020304" pitchFamily="18" charset="0"/>
            </a:endParaRPr>
          </a:p>
        </p:txBody>
      </p:sp>
      <p:sp>
        <p:nvSpPr>
          <p:cNvPr id="6" name="圆角矩形 5"/>
          <p:cNvSpPr/>
          <p:nvPr/>
        </p:nvSpPr>
        <p:spPr>
          <a:xfrm>
            <a:off x="640080" y="1827660"/>
            <a:ext cx="1544320" cy="28448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Times New Roman" panose="02020603050405020304" pitchFamily="18" charset="0"/>
                <a:cs typeface="Times New Roman" panose="02020603050405020304" pitchFamily="18" charset="0"/>
              </a:rPr>
              <a:t>CAM</a:t>
            </a:r>
            <a:endParaRPr lang="zh-CN" altLang="en-US"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2824480" y="1320831"/>
            <a:ext cx="1332416" cy="369332"/>
          </a:xfrm>
          <a:prstGeom prst="rect">
            <a:avLst/>
          </a:prstGeom>
          <a:noFill/>
        </p:spPr>
        <p:txBody>
          <a:bodyPr wrap="none" rtlCol="0">
            <a:spAutoFit/>
          </a:bodyPr>
          <a:lstStyle/>
          <a:p>
            <a:r>
              <a:rPr lang="en-US" altLang="zh-CN" dirty="0" smtClean="0">
                <a:solidFill>
                  <a:schemeClr val="accent1">
                    <a:lumMod val="50000"/>
                  </a:schemeClr>
                </a:solidFill>
                <a:latin typeface="Times New Roman" panose="02020603050405020304" pitchFamily="18" charset="0"/>
                <a:cs typeface="Times New Roman" panose="02020603050405020304" pitchFamily="18" charset="0"/>
              </a:rPr>
              <a:t>Single Filter</a:t>
            </a:r>
            <a:endParaRPr lang="zh-CN" altLang="en-US"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2824480" y="1785234"/>
            <a:ext cx="1127232" cy="369332"/>
          </a:xfrm>
          <a:prstGeom prst="rect">
            <a:avLst/>
          </a:prstGeom>
          <a:noFill/>
        </p:spPr>
        <p:txBody>
          <a:bodyPr wrap="none" rtlCol="0">
            <a:spAutoFit/>
          </a:bodyPr>
          <a:lstStyle/>
          <a:p>
            <a:r>
              <a:rPr lang="en-US" altLang="zh-CN" dirty="0" smtClean="0">
                <a:solidFill>
                  <a:schemeClr val="accent1">
                    <a:lumMod val="50000"/>
                  </a:schemeClr>
                </a:solidFill>
                <a:latin typeface="Times New Roman" panose="02020603050405020304" pitchFamily="18" charset="0"/>
                <a:cs typeface="Times New Roman" panose="02020603050405020304" pitchFamily="18" charset="0"/>
              </a:rPr>
              <a:t>All Filters</a:t>
            </a:r>
            <a:endParaRPr lang="zh-CN" altLang="en-US"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10" name="直接箭头连接符 9"/>
          <p:cNvCxnSpPr>
            <a:stCxn id="7" idx="1"/>
            <a:endCxn id="4" idx="3"/>
          </p:cNvCxnSpPr>
          <p:nvPr/>
        </p:nvCxnSpPr>
        <p:spPr>
          <a:xfrm flipH="1" flipV="1">
            <a:off x="2184400" y="1325574"/>
            <a:ext cx="640080" cy="179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7" idx="1"/>
            <a:endCxn id="5" idx="3"/>
          </p:cNvCxnSpPr>
          <p:nvPr/>
        </p:nvCxnSpPr>
        <p:spPr>
          <a:xfrm flipH="1">
            <a:off x="2184400" y="1505497"/>
            <a:ext cx="64008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8" idx="1"/>
            <a:endCxn id="6" idx="3"/>
          </p:cNvCxnSpPr>
          <p:nvPr/>
        </p:nvCxnSpPr>
        <p:spPr>
          <a:xfrm flipH="1">
            <a:off x="2184400" y="1969900"/>
            <a:ext cx="64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58560" y="863600"/>
            <a:ext cx="0" cy="5821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49382" y="3677920"/>
            <a:ext cx="11556538"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http://cnnlocalization.csail.mit.edu/framewo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4695" y="3849863"/>
            <a:ext cx="5716080" cy="2683477"/>
          </a:xfrm>
          <a:prstGeom prst="rect">
            <a:avLst/>
          </a:prstGeom>
          <a:noFill/>
          <a:extLst>
            <a:ext uri="{909E8E84-426E-40DD-AFC4-6F175D3DCCD1}">
              <a14:hiddenFill xmlns:a14="http://schemas.microsoft.com/office/drawing/2010/main">
                <a:solidFill>
                  <a:srgbClr val="FFFFFF"/>
                </a:solidFill>
              </a14:hiddenFill>
            </a:ext>
          </a:extLst>
        </p:spPr>
      </p:pic>
      <p:sp>
        <p:nvSpPr>
          <p:cNvPr id="21" name="立方体 20"/>
          <p:cNvSpPr/>
          <p:nvPr/>
        </p:nvSpPr>
        <p:spPr>
          <a:xfrm>
            <a:off x="7675961" y="2125156"/>
            <a:ext cx="1153391" cy="1018309"/>
          </a:xfrm>
          <a:prstGeom prst="cub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立方体 21"/>
          <p:cNvSpPr/>
          <p:nvPr/>
        </p:nvSpPr>
        <p:spPr>
          <a:xfrm>
            <a:off x="9629889" y="2533244"/>
            <a:ext cx="958224" cy="202131"/>
          </a:xfrm>
          <a:prstGeom prst="cub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p:nvPr/>
        </p:nvCxnSpPr>
        <p:spPr>
          <a:xfrm>
            <a:off x="8903691" y="2634309"/>
            <a:ext cx="726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p:cNvSpPr txBox="1"/>
              <p:nvPr/>
            </p:nvSpPr>
            <p:spPr>
              <a:xfrm>
                <a:off x="9020313" y="2357310"/>
                <a:ext cx="4929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𝐺𝐴𝑃</m:t>
                      </m:r>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9020313" y="2357310"/>
                <a:ext cx="492955" cy="276999"/>
              </a:xfrm>
              <a:prstGeom prst="rect">
                <a:avLst/>
              </a:prstGeom>
              <a:blipFill rotWithShape="0">
                <a:blip r:embed="rId4"/>
                <a:stretch>
                  <a:fillRect l="-11111" r="-987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9998105" y="2735375"/>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9998105" y="2735375"/>
                <a:ext cx="221791" cy="276999"/>
              </a:xfrm>
              <a:prstGeom prst="rect">
                <a:avLst/>
              </a:prstGeom>
              <a:blipFill rotWithShape="0">
                <a:blip r:embed="rId5"/>
                <a:stretch>
                  <a:fillRect l="-25000" r="-25000" b="-6667"/>
                </a:stretch>
              </a:blipFill>
            </p:spPr>
            <p:txBody>
              <a:bodyPr/>
              <a:lstStyle/>
              <a:p>
                <a:r>
                  <a:rPr lang="zh-CN" altLang="en-US">
                    <a:noFill/>
                  </a:rPr>
                  <a:t> </a:t>
                </a:r>
              </a:p>
            </p:txBody>
          </p:sp>
        </mc:Fallback>
      </mc:AlternateContent>
      <p:cxnSp>
        <p:nvCxnSpPr>
          <p:cNvPr id="26" name="直接箭头连接符 25"/>
          <p:cNvCxnSpPr>
            <a:stCxn id="25" idx="3"/>
          </p:cNvCxnSpPr>
          <p:nvPr/>
        </p:nvCxnSpPr>
        <p:spPr>
          <a:xfrm flipV="1">
            <a:off x="10219896" y="2873874"/>
            <a:ext cx="3682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5" idx="1"/>
          </p:cNvCxnSpPr>
          <p:nvPr/>
        </p:nvCxnSpPr>
        <p:spPr>
          <a:xfrm flipH="1" flipV="1">
            <a:off x="9629889" y="2873874"/>
            <a:ext cx="3682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立方体 27"/>
          <p:cNvSpPr/>
          <p:nvPr/>
        </p:nvSpPr>
        <p:spPr>
          <a:xfrm>
            <a:off x="7945467" y="2125154"/>
            <a:ext cx="272418" cy="1018309"/>
          </a:xfrm>
          <a:prstGeom prst="cube">
            <a:avLst>
              <a:gd name="adj" fmla="val 95856"/>
            </a:avLst>
          </a:prstGeom>
          <a:solidFill>
            <a:schemeClr val="bg1">
              <a:alpha val="31000"/>
            </a:schemeClr>
          </a:solidFill>
          <a:ln>
            <a:solidFill>
              <a:srgbClr val="00206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立方体 28"/>
          <p:cNvSpPr/>
          <p:nvPr/>
        </p:nvSpPr>
        <p:spPr>
          <a:xfrm>
            <a:off x="9938448" y="2533244"/>
            <a:ext cx="54074" cy="202131"/>
          </a:xfrm>
          <a:prstGeom prst="cube">
            <a:avLst>
              <a:gd name="adj" fmla="val 95856"/>
            </a:avLst>
          </a:prstGeom>
          <a:solidFill>
            <a:schemeClr val="bg1">
              <a:alpha val="31000"/>
            </a:schemeClr>
          </a:solidFill>
          <a:ln>
            <a:solidFill>
              <a:srgbClr val="00206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p:cNvSpPr txBox="1"/>
              <p:nvPr/>
            </p:nvSpPr>
            <p:spPr>
              <a:xfrm>
                <a:off x="7871128" y="3143463"/>
                <a:ext cx="186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7871128" y="3143463"/>
                <a:ext cx="186269" cy="276999"/>
              </a:xfrm>
              <a:prstGeom prst="rect">
                <a:avLst/>
              </a:prstGeom>
              <a:blipFill rotWithShape="0">
                <a:blip r:embed="rId6"/>
                <a:stretch>
                  <a:fillRect l="-32258" r="-25806" b="-8889"/>
                </a:stretch>
              </a:blipFill>
            </p:spPr>
            <p:txBody>
              <a:bodyPr/>
              <a:lstStyle/>
              <a:p>
                <a:r>
                  <a:rPr lang="zh-CN" altLang="en-US">
                    <a:noFill/>
                  </a:rPr>
                  <a:t> </a:t>
                </a:r>
              </a:p>
            </p:txBody>
          </p:sp>
        </mc:Fallback>
      </mc:AlternateContent>
      <p:sp>
        <p:nvSpPr>
          <p:cNvPr id="31" name="立方体 30"/>
          <p:cNvSpPr/>
          <p:nvPr/>
        </p:nvSpPr>
        <p:spPr>
          <a:xfrm>
            <a:off x="6580754" y="2718570"/>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立方体 31"/>
          <p:cNvSpPr/>
          <p:nvPr/>
        </p:nvSpPr>
        <p:spPr>
          <a:xfrm>
            <a:off x="6580754" y="2256244"/>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立方体 32"/>
          <p:cNvSpPr/>
          <p:nvPr/>
        </p:nvSpPr>
        <p:spPr>
          <a:xfrm>
            <a:off x="6584849" y="1892511"/>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p:cNvSpPr/>
          <p:nvPr/>
        </p:nvSpPr>
        <p:spPr>
          <a:xfrm>
            <a:off x="6585797" y="3180896"/>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p:cNvSpPr txBox="1"/>
              <p:nvPr/>
            </p:nvSpPr>
            <p:spPr>
              <a:xfrm>
                <a:off x="9899387" y="2260752"/>
                <a:ext cx="2982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9899387" y="2260752"/>
                <a:ext cx="298223" cy="276999"/>
              </a:xfrm>
              <a:prstGeom prst="rect">
                <a:avLst/>
              </a:prstGeom>
              <a:blipFill rotWithShape="0">
                <a:blip r:embed="rId7"/>
                <a:stretch>
                  <a:fillRect l="-12245" r="-61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6344216" y="2772808"/>
                <a:ext cx="186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6344216" y="2772808"/>
                <a:ext cx="186269" cy="276999"/>
              </a:xfrm>
              <a:prstGeom prst="rect">
                <a:avLst/>
              </a:prstGeom>
              <a:blipFill rotWithShape="0">
                <a:blip r:embed="rId8"/>
                <a:stretch>
                  <a:fillRect l="-33333" r="-30000"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rot="5400000">
                <a:off x="6896345" y="2486452"/>
                <a:ext cx="277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rot="5400000">
                <a:off x="6896345" y="2486452"/>
                <a:ext cx="277319" cy="276999"/>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rot="5400000">
                <a:off x="6894282" y="2972244"/>
                <a:ext cx="277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rot="5400000">
                <a:off x="6894282" y="2972244"/>
                <a:ext cx="277319" cy="276999"/>
              </a:xfrm>
              <a:prstGeom prst="rect">
                <a:avLst/>
              </a:prstGeom>
              <a:blipFill rotWithShape="0">
                <a:blip r:embed="rId10"/>
                <a:stretch>
                  <a:fillRect/>
                </a:stretch>
              </a:blipFill>
            </p:spPr>
            <p:txBody>
              <a:bodyPr/>
              <a:lstStyle/>
              <a:p>
                <a:r>
                  <a:rPr lang="zh-CN" altLang="en-US">
                    <a:noFill/>
                  </a:rPr>
                  <a:t> </a:t>
                </a:r>
              </a:p>
            </p:txBody>
          </p:sp>
        </mc:Fallback>
      </mc:AlternateContent>
      <p:sp>
        <p:nvSpPr>
          <p:cNvPr id="39" name="左中括号 38"/>
          <p:cNvSpPr/>
          <p:nvPr/>
        </p:nvSpPr>
        <p:spPr>
          <a:xfrm>
            <a:off x="6530485" y="1881081"/>
            <a:ext cx="45719" cy="152795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左中括号 39"/>
          <p:cNvSpPr/>
          <p:nvPr/>
        </p:nvSpPr>
        <p:spPr>
          <a:xfrm flipH="1">
            <a:off x="7368299" y="1893894"/>
            <a:ext cx="45719" cy="152795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立方体 40"/>
          <p:cNvSpPr/>
          <p:nvPr/>
        </p:nvSpPr>
        <p:spPr>
          <a:xfrm>
            <a:off x="11385729" y="1336140"/>
            <a:ext cx="578795" cy="2163558"/>
          </a:xfrm>
          <a:prstGeom prst="cube">
            <a:avLst>
              <a:gd name="adj" fmla="val 95856"/>
            </a:avLst>
          </a:prstGeom>
          <a:solidFill>
            <a:schemeClr val="bg1">
              <a:alpha val="31000"/>
            </a:schemeClr>
          </a:solidFill>
          <a:ln>
            <a:solidFill>
              <a:srgbClr val="00206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19"/>
          <p:cNvSpPr/>
          <p:nvPr/>
        </p:nvSpPr>
        <p:spPr>
          <a:xfrm>
            <a:off x="8063085" y="1598223"/>
            <a:ext cx="3535680" cy="665037"/>
          </a:xfrm>
          <a:custGeom>
            <a:avLst/>
            <a:gdLst>
              <a:gd name="connsiteX0" fmla="*/ 0 w 3535680"/>
              <a:gd name="connsiteY0" fmla="*/ 665037 h 665037"/>
              <a:gd name="connsiteX1" fmla="*/ 1046480 w 3535680"/>
              <a:gd name="connsiteY1" fmla="*/ 55437 h 665037"/>
              <a:gd name="connsiteX2" fmla="*/ 3535680 w 3535680"/>
              <a:gd name="connsiteY2" fmla="*/ 65597 h 665037"/>
            </a:gdLst>
            <a:ahLst/>
            <a:cxnLst>
              <a:cxn ang="0">
                <a:pos x="connsiteX0" y="connsiteY0"/>
              </a:cxn>
              <a:cxn ang="0">
                <a:pos x="connsiteX1" y="connsiteY1"/>
              </a:cxn>
              <a:cxn ang="0">
                <a:pos x="connsiteX2" y="connsiteY2"/>
              </a:cxn>
            </a:cxnLst>
            <a:rect l="l" t="t" r="r" b="b"/>
            <a:pathLst>
              <a:path w="3535680" h="665037">
                <a:moveTo>
                  <a:pt x="0" y="665037"/>
                </a:moveTo>
                <a:cubicBezTo>
                  <a:pt x="228600" y="410190"/>
                  <a:pt x="457200" y="155344"/>
                  <a:pt x="1046480" y="55437"/>
                </a:cubicBezTo>
                <a:cubicBezTo>
                  <a:pt x="1635760" y="-44470"/>
                  <a:pt x="2585720" y="10563"/>
                  <a:pt x="3535680" y="65597"/>
                </a:cubicBezTo>
              </a:path>
            </a:pathLst>
          </a:custGeom>
          <a:noFill/>
          <a:ln>
            <a:solidFill>
              <a:schemeClr val="accent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8929409" y="1331198"/>
            <a:ext cx="1939955" cy="338554"/>
          </a:xfrm>
          <a:prstGeom prst="rect">
            <a:avLst/>
          </a:prstGeom>
          <a:noFill/>
        </p:spPr>
        <p:txBody>
          <a:bodyPr wrap="none" rtlCol="0">
            <a:spAutoFit/>
          </a:bodyPr>
          <a:lstStyle/>
          <a:p>
            <a:r>
              <a:rPr lang="en-US" altLang="zh-CN" sz="1600" dirty="0" smtClean="0">
                <a:latin typeface="Times New Roman" panose="02020603050405020304" pitchFamily="18" charset="0"/>
                <a:cs typeface="Times New Roman" panose="02020603050405020304" pitchFamily="18" charset="0"/>
              </a:rPr>
              <a:t>Up-sample (Bilinear)</a:t>
            </a:r>
            <a:endParaRPr lang="zh-CN" altLang="en-US" sz="1600" dirty="0">
              <a:latin typeface="Times New Roman" panose="02020603050405020304" pitchFamily="18" charset="0"/>
              <a:cs typeface="Times New Roman" panose="02020603050405020304" pitchFamily="18" charset="0"/>
            </a:endParaRPr>
          </a:p>
        </p:txBody>
      </p:sp>
      <p:sp>
        <p:nvSpPr>
          <p:cNvPr id="45" name="文本框 44"/>
          <p:cNvSpPr txBox="1"/>
          <p:nvPr/>
        </p:nvSpPr>
        <p:spPr>
          <a:xfrm>
            <a:off x="147621" y="3330471"/>
            <a:ext cx="5516880"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hlinkClick r:id="rId11"/>
              </a:rPr>
              <a:t>https://</a:t>
            </a:r>
            <a:r>
              <a:rPr lang="en-US" altLang="zh-CN" dirty="0" smtClean="0">
                <a:latin typeface="Times New Roman" panose="02020603050405020304" pitchFamily="18" charset="0"/>
                <a:cs typeface="Times New Roman" panose="02020603050405020304" pitchFamily="18" charset="0"/>
                <a:hlinkClick r:id="rId11"/>
              </a:rPr>
              <a:t>github.com/frgfm/torch-cam</a:t>
            </a:r>
            <a:endParaRPr lang="en-US" altLang="zh-CN" dirty="0" smtClean="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0494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307205" y="174058"/>
            <a:ext cx="7542847" cy="3540691"/>
          </a:xfrm>
          <a:prstGeom prst="rect">
            <a:avLst/>
          </a:prstGeom>
        </p:spPr>
      </p:pic>
      <p:pic>
        <p:nvPicPr>
          <p:cNvPr id="3" name="图片 2"/>
          <p:cNvPicPr>
            <a:picLocks noChangeAspect="1"/>
          </p:cNvPicPr>
          <p:nvPr/>
        </p:nvPicPr>
        <p:blipFill>
          <a:blip r:embed="rId3"/>
          <a:stretch>
            <a:fillRect/>
          </a:stretch>
        </p:blipFill>
        <p:spPr>
          <a:xfrm>
            <a:off x="2015824" y="3714749"/>
            <a:ext cx="9834228" cy="3010478"/>
          </a:xfrm>
          <a:prstGeom prst="rect">
            <a:avLst/>
          </a:prstGeom>
        </p:spPr>
      </p:pic>
      <p:sp>
        <p:nvSpPr>
          <p:cNvPr id="4" name="文本框 3"/>
          <p:cNvSpPr txBox="1"/>
          <p:nvPr/>
        </p:nvSpPr>
        <p:spPr>
          <a:xfrm>
            <a:off x="2015824" y="3613149"/>
            <a:ext cx="710451" cy="369332"/>
          </a:xfrm>
          <a:prstGeom prst="rect">
            <a:avLst/>
          </a:prstGeom>
          <a:noFill/>
        </p:spPr>
        <p:txBody>
          <a:bodyPr wrap="none" rtlCol="0">
            <a:spAutoFit/>
          </a:bodyPr>
          <a:lstStyle/>
          <a:p>
            <a:pPr algn="r"/>
            <a:r>
              <a:rPr lang="en-US" altLang="zh-CN" dirty="0" smtClean="0">
                <a:latin typeface="Times New Roman" panose="02020603050405020304" pitchFamily="18" charset="0"/>
                <a:cs typeface="Times New Roman" panose="02020603050405020304" pitchFamily="18" charset="0"/>
              </a:rPr>
              <a:t>CAM</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63682" y="1059597"/>
            <a:ext cx="3943523" cy="1200329"/>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Conclusion</a:t>
            </a:r>
          </a:p>
          <a:p>
            <a:r>
              <a:rPr lang="zh-CN" altLang="en-US" dirty="0" smtClean="0">
                <a:latin typeface="Times New Roman" panose="02020603050405020304" pitchFamily="18" charset="0"/>
                <a:cs typeface="Times New Roman" panose="02020603050405020304" pitchFamily="18" charset="0"/>
              </a:rPr>
              <a:t>类别特定的一个 </a:t>
            </a:r>
            <a:r>
              <a:rPr lang="en-US" altLang="zh-CN" dirty="0" smtClean="0">
                <a:latin typeface="Times New Roman" panose="02020603050405020304" pitchFamily="18" charset="0"/>
                <a:cs typeface="Times New Roman" panose="02020603050405020304" pitchFamily="18" charset="0"/>
              </a:rPr>
              <a:t>filter </a:t>
            </a:r>
            <a:r>
              <a:rPr lang="zh-CN" altLang="en-US" dirty="0" smtClean="0">
                <a:latin typeface="Times New Roman" panose="02020603050405020304" pitchFamily="18" charset="0"/>
                <a:cs typeface="Times New Roman" panose="02020603050405020304" pitchFamily="18" charset="0"/>
              </a:rPr>
              <a:t>更强烈地关注在类别对象相关的语义，而不分散在无关的语义上，如 </a:t>
            </a:r>
            <a:r>
              <a:rPr lang="en-US" altLang="zh-CN" dirty="0" smtClean="0">
                <a:latin typeface="Times New Roman" panose="02020603050405020304" pitchFamily="18" charset="0"/>
                <a:cs typeface="Times New Roman" panose="02020603050405020304" pitchFamily="18" charset="0"/>
              </a:rPr>
              <a:t>BG</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3943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228600"/>
            <a:ext cx="5610703" cy="523220"/>
          </a:xfrm>
          <a:prstGeom prst="rect">
            <a:avLst/>
          </a:prstGeom>
          <a:noFill/>
        </p:spPr>
        <p:txBody>
          <a:bodyPr wrap="none" rtlCol="0">
            <a:spAutoFit/>
          </a:bodyPr>
          <a:lstStyle/>
          <a:p>
            <a:r>
              <a:rPr lang="en-US" altLang="zh-CN" sz="2800" b="1" dirty="0" smtClean="0">
                <a:latin typeface="Times New Roman" panose="02020603050405020304" pitchFamily="18" charset="0"/>
                <a:cs typeface="Times New Roman" panose="02020603050405020304" pitchFamily="18" charset="0"/>
              </a:rPr>
              <a:t>Introduction to NN Interpretability</a:t>
            </a:r>
            <a:endParaRPr lang="zh-CN" altLang="en-US" sz="20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76015" y="871671"/>
            <a:ext cx="2019720"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1. NN Visualization</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76015" y="1241003"/>
            <a:ext cx="4378122" cy="923330"/>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）可视化 </a:t>
            </a:r>
            <a:r>
              <a:rPr lang="en-US" altLang="zh-CN" dirty="0" smtClean="0">
                <a:latin typeface="Times New Roman" panose="02020603050405020304" pitchFamily="18" charset="0"/>
                <a:cs typeface="Times New Roman" panose="02020603050405020304" pitchFamily="18" charset="0"/>
              </a:rPr>
              <a:t>Feature Maps</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multi-channels</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）可视化 </a:t>
            </a:r>
            <a:r>
              <a:rPr lang="en-US" altLang="zh-CN" dirty="0" smtClean="0">
                <a:latin typeface="Times New Roman" panose="02020603050405020304" pitchFamily="18" charset="0"/>
                <a:cs typeface="Times New Roman" panose="02020603050405020304" pitchFamily="18" charset="0"/>
              </a:rPr>
              <a:t>Gradient</a:t>
            </a:r>
          </a:p>
          <a:p>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）可视化 </a:t>
            </a:r>
            <a:r>
              <a:rPr lang="en-US" altLang="zh-CN" dirty="0" smtClean="0">
                <a:latin typeface="Times New Roman" panose="02020603050405020304" pitchFamily="18" charset="0"/>
                <a:cs typeface="Times New Roman" panose="02020603050405020304" pitchFamily="18" charset="0"/>
              </a:rPr>
              <a:t>Kernel </a:t>
            </a:r>
            <a:r>
              <a:rPr lang="zh-CN" altLang="en-US" dirty="0" smtClean="0">
                <a:latin typeface="Times New Roman" panose="02020603050405020304" pitchFamily="18" charset="0"/>
                <a:cs typeface="Times New Roman" panose="02020603050405020304" pitchFamily="18" charset="0"/>
              </a:rPr>
              <a:t>本身（</a:t>
            </a:r>
            <a:r>
              <a:rPr lang="en-US" altLang="zh-CN" dirty="0" smtClean="0">
                <a:latin typeface="Times New Roman" panose="02020603050405020304" pitchFamily="18" charset="0"/>
                <a:cs typeface="Times New Roman" panose="02020603050405020304" pitchFamily="18" charset="0"/>
              </a:rPr>
              <a:t>Weights</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76015" y="6230322"/>
            <a:ext cx="2037737"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Google </a:t>
            </a:r>
            <a:r>
              <a:rPr lang="en-US" altLang="zh-CN" dirty="0" err="1" smtClean="0">
                <a:latin typeface="Times New Roman" panose="02020603050405020304" pitchFamily="18" charset="0"/>
                <a:cs typeface="Times New Roman" panose="02020603050405020304" pitchFamily="18" charset="0"/>
              </a:rPr>
              <a:t>DeepDream</a:t>
            </a:r>
            <a:endParaRPr lang="zh-CN" altLang="en-US" dirty="0">
              <a:latin typeface="Times New Roman" panose="02020603050405020304" pitchFamily="18" charset="0"/>
              <a:cs typeface="Times New Roman" panose="02020603050405020304" pitchFamily="18" charset="0"/>
            </a:endParaRPr>
          </a:p>
        </p:txBody>
      </p:sp>
      <p:pic>
        <p:nvPicPr>
          <p:cNvPr id="2050" name="Picture 2" descr="https://ss1.baidu.com/6ONXsjip0QIZ8tyhnq/it/u=3655848130,3300724596&amp;fm=173&amp;s=65195099D69109D20E207C4B0300A030&amp;w=640&amp;h=199&amp;im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15" y="2164333"/>
            <a:ext cx="6096000" cy="18954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s1.baidu.com/6ONXsjip0QIZ8tyhnq/it/u=425449291,4274165363&amp;fm=173&amp;s=4782E8A98080814B46A5147F03001050&amp;w=640&amp;h=213&amp;img.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835" y="4140607"/>
            <a:ext cx="6036179" cy="200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853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682" y="1059597"/>
            <a:ext cx="5719484"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Metrics for Localization with One Filter</a:t>
            </a:r>
          </a:p>
        </p:txBody>
      </p:sp>
      <p:sp>
        <p:nvSpPr>
          <p:cNvPr id="3" name="文本框 2"/>
          <p:cNvSpPr txBox="1"/>
          <p:nvPr/>
        </p:nvSpPr>
        <p:spPr>
          <a:xfrm>
            <a:off x="363682" y="1439253"/>
            <a:ext cx="5518958"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The metrics for a filter</a:t>
            </a:r>
          </a:p>
        </p:txBody>
      </p:sp>
      <mc:AlternateContent xmlns:mc="http://schemas.openxmlformats.org/markup-compatibility/2006" xmlns:a14="http://schemas.microsoft.com/office/drawing/2010/main">
        <mc:Choice Requires="a14">
          <p:sp>
            <p:nvSpPr>
              <p:cNvPr id="4" name="文本框 3"/>
              <p:cNvSpPr txBox="1"/>
              <p:nvPr/>
            </p:nvSpPr>
            <p:spPr>
              <a:xfrm>
                <a:off x="363682" y="1818909"/>
                <a:ext cx="5518958" cy="956416"/>
              </a:xfrm>
              <a:prstGeom prst="rect">
                <a:avLst/>
              </a:prstGeom>
              <a:noFill/>
            </p:spPr>
            <p:txBody>
              <a:bodyPr wrap="square" rtlCol="0">
                <a:spAutoFit/>
              </a:bodyPr>
              <a:lstStyle/>
              <a:p>
                <a:pPr marL="342900" indent="-342900">
                  <a:buAutoNum type="arabicPeriod"/>
                </a:pPr>
                <a:r>
                  <a:rPr lang="zh-CN" altLang="en-US" dirty="0" smtClean="0">
                    <a:latin typeface="Times New Roman" panose="02020603050405020304" pitchFamily="18" charset="0"/>
                    <a:cs typeface="Times New Roman" panose="02020603050405020304" pitchFamily="18" charset="0"/>
                  </a:rPr>
                  <a:t>记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𝑥</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𝐷</m:t>
                        </m:r>
                      </m:e>
                      <m:sub>
                        <m:r>
                          <a:rPr lang="en-US" altLang="zh-CN" b="0" i="1" smtClean="0">
                            <a:latin typeface="Cambria Math" panose="02040503050406030204" pitchFamily="18" charset="0"/>
                            <a:cs typeface="Times New Roman" panose="02020603050405020304" pitchFamily="18" charset="0"/>
                          </a:rPr>
                          <m:t>𝑐</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𝐷</m:t>
                    </m:r>
                  </m:oMath>
                </a14:m>
                <a:r>
                  <a:rPr lang="zh-CN" altLang="en-US" dirty="0" smtClean="0">
                    <a:latin typeface="Times New Roman" panose="02020603050405020304" pitchFamily="18" charset="0"/>
                    <a:cs typeface="Times New Roman" panose="02020603050405020304" pitchFamily="18" charset="0"/>
                  </a:rPr>
                  <a:t>，其语义分割谱为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𝑆</m:t>
                        </m:r>
                      </m:e>
                      <m:sub>
                        <m:r>
                          <a:rPr lang="en-US" altLang="zh-CN" b="0" i="1" smtClean="0">
                            <a:latin typeface="Cambria Math" panose="02040503050406030204" pitchFamily="18" charset="0"/>
                            <a:cs typeface="Times New Roman" panose="02020603050405020304" pitchFamily="18" charset="0"/>
                          </a:rPr>
                          <m:t>𝑥</m:t>
                        </m:r>
                      </m:sub>
                    </m:sSub>
                    <m:r>
                      <a:rPr lang="en-US" altLang="zh-CN" b="0" i="1" smtClean="0">
                        <a:latin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cs typeface="Times New Roman" panose="02020603050405020304" pitchFamily="18" charset="0"/>
                          </a:rPr>
                        </m:ctrlPr>
                      </m:sSupPr>
                      <m:e>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0,1</m:t>
                            </m:r>
                          </m:e>
                        </m:d>
                      </m:e>
                      <m:sup>
                        <m:r>
                          <a:rPr lang="en-US" altLang="zh-CN" b="0" i="1" smtClean="0">
                            <a:latin typeface="Cambria Math" panose="02040503050406030204" pitchFamily="18" charset="0"/>
                            <a:cs typeface="Times New Roman" panose="02020603050405020304" pitchFamily="18" charset="0"/>
                          </a:rPr>
                          <m:t>𝐻</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𝑊</m:t>
                        </m:r>
                      </m:sup>
                    </m:sSup>
                  </m:oMath>
                </a14:m>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342900" indent="-342900">
                  <a:buAutoNum type="arabicPeriod"/>
                </a:pPr>
                <a:r>
                  <a:rPr lang="zh-CN" altLang="en-US" dirty="0" smtClean="0">
                    <a:latin typeface="Times New Roman" panose="02020603050405020304" pitchFamily="18" charset="0"/>
                    <a:cs typeface="Times New Roman" panose="02020603050405020304" pitchFamily="18" charset="0"/>
                  </a:rPr>
                  <a:t>滤波器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𝑘</m:t>
                    </m:r>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的 </a:t>
                </a:r>
                <a:r>
                  <a:rPr lang="en-US" altLang="zh-CN" dirty="0" err="1" smtClean="0">
                    <a:latin typeface="Times New Roman" panose="02020603050405020304" pitchFamily="18" charset="0"/>
                    <a:cs typeface="Times New Roman" panose="02020603050405020304" pitchFamily="18" charset="0"/>
                  </a:rPr>
                  <a:t>GradMap</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或者 </a:t>
                </a:r>
                <a:r>
                  <a:rPr lang="en-US" altLang="zh-CN" dirty="0" err="1" smtClean="0">
                    <a:latin typeface="Times New Roman" panose="02020603050405020304" pitchFamily="18" charset="0"/>
                    <a:cs typeface="Times New Roman" panose="02020603050405020304" pitchFamily="18" charset="0"/>
                  </a:rPr>
                  <a:t>ActivMap</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记为 </a:t>
                </a:r>
                <a14:m>
                  <m:oMath xmlns:m="http://schemas.openxmlformats.org/officeDocument/2006/math">
                    <m:sSubSup>
                      <m:sSubSupPr>
                        <m:ctrlPr>
                          <a:rPr lang="en-US" altLang="zh-CN" b="0" i="1" smtClean="0">
                            <a:latin typeface="Cambria Math" panose="02040503050406030204" pitchFamily="18" charset="0"/>
                            <a:cs typeface="Times New Roman" panose="02020603050405020304" pitchFamily="18" charset="0"/>
                          </a:rPr>
                        </m:ctrlPr>
                      </m:sSubSupPr>
                      <m:e>
                        <m:acc>
                          <m:accPr>
                            <m:chr m:val="̂"/>
                            <m:ctrlPr>
                              <a:rPr lang="zh-CN" altLang="en-US"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𝑆</m:t>
                            </m:r>
                          </m:e>
                        </m:acc>
                      </m:e>
                      <m:sub>
                        <m:r>
                          <a:rPr lang="en-US" altLang="zh-CN" b="0" i="1" smtClean="0">
                            <a:latin typeface="Cambria Math" panose="02040503050406030204" pitchFamily="18" charset="0"/>
                            <a:cs typeface="Times New Roman" panose="02020603050405020304" pitchFamily="18" charset="0"/>
                          </a:rPr>
                          <m:t>𝑥</m:t>
                        </m:r>
                      </m:sub>
                      <m:sup>
                        <m:r>
                          <a:rPr lang="en-US" altLang="zh-CN" b="0" i="1" smtClean="0">
                            <a:latin typeface="Cambria Math" panose="02040503050406030204" pitchFamily="18" charset="0"/>
                            <a:cs typeface="Times New Roman" panose="02020603050405020304" pitchFamily="18" charset="0"/>
                          </a:rPr>
                          <m:t>𝑘</m:t>
                        </m:r>
                      </m:sup>
                    </m:sSubSup>
                    <m:r>
                      <a:rPr lang="en-US" altLang="zh-CN" b="0" i="1" smtClean="0">
                        <a:latin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cs typeface="Times New Roman" panose="02020603050405020304" pitchFamily="18" charset="0"/>
                          </a:rPr>
                        </m:ctrlPr>
                      </m:sSupPr>
                      <m:e>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0,1</m:t>
                            </m:r>
                          </m:e>
                        </m:d>
                      </m:e>
                      <m:sup>
                        <m:r>
                          <a:rPr lang="en-US" altLang="zh-CN" b="0" i="1" smtClean="0">
                            <a:latin typeface="Cambria Math" panose="02040503050406030204" pitchFamily="18" charset="0"/>
                            <a:cs typeface="Times New Roman" panose="02020603050405020304" pitchFamily="18" charset="0"/>
                          </a:rPr>
                          <m:t>𝐻</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𝑊</m:t>
                        </m:r>
                      </m:sup>
                    </m:sSup>
                  </m:oMath>
                </a14:m>
                <a:endParaRPr lang="en-US" altLang="zh-CN" dirty="0" smtClean="0">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63682" y="1818909"/>
                <a:ext cx="5518958" cy="956416"/>
              </a:xfrm>
              <a:prstGeom prst="rect">
                <a:avLst/>
              </a:prstGeom>
              <a:blipFill rotWithShape="0">
                <a:blip r:embed="rId2"/>
                <a:stretch>
                  <a:fillRect l="-773" t="-4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847657" y="2596270"/>
                <a:ext cx="3675686" cy="3787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solidFill>
                                <a:srgbClr val="FF0000"/>
                              </a:solidFill>
                              <a:latin typeface="Cambria Math" panose="02040503050406030204" pitchFamily="18" charset="0"/>
                              <a:cs typeface="Times New Roman" panose="02020603050405020304" pitchFamily="18" charset="0"/>
                            </a:rPr>
                          </m:ctrlPr>
                        </m:sSubSupPr>
                        <m:e>
                          <m:acc>
                            <m:accPr>
                              <m:chr m:val="̂"/>
                              <m:ctrlPr>
                                <a:rPr lang="zh-CN" altLang="en-US" i="1">
                                  <a:solidFill>
                                    <a:srgbClr val="FF0000"/>
                                  </a:solidFill>
                                  <a:latin typeface="Cambria Math" panose="02040503050406030204" pitchFamily="18" charset="0"/>
                                  <a:cs typeface="Times New Roman" panose="02020603050405020304" pitchFamily="18" charset="0"/>
                                </a:rPr>
                              </m:ctrlPr>
                            </m:accPr>
                            <m:e>
                              <m:r>
                                <a:rPr lang="en-US" altLang="zh-CN" i="1">
                                  <a:solidFill>
                                    <a:srgbClr val="FF0000"/>
                                  </a:solidFill>
                                  <a:latin typeface="Cambria Math" panose="02040503050406030204" pitchFamily="18" charset="0"/>
                                  <a:cs typeface="Times New Roman" panose="02020603050405020304" pitchFamily="18" charset="0"/>
                                </a:rPr>
                                <m:t>𝑆</m:t>
                              </m:r>
                            </m:e>
                          </m:acc>
                        </m:e>
                        <m:sub>
                          <m:r>
                            <a:rPr lang="en-US" altLang="zh-CN" i="1">
                              <a:solidFill>
                                <a:srgbClr val="FF0000"/>
                              </a:solidFill>
                              <a:latin typeface="Cambria Math" panose="02040503050406030204" pitchFamily="18" charset="0"/>
                              <a:cs typeface="Times New Roman" panose="02020603050405020304" pitchFamily="18" charset="0"/>
                            </a:rPr>
                            <m:t>𝑥</m:t>
                          </m:r>
                        </m:sub>
                        <m:sup>
                          <m:r>
                            <a:rPr lang="en-US" altLang="zh-CN" i="1">
                              <a:solidFill>
                                <a:srgbClr val="FF0000"/>
                              </a:solidFill>
                              <a:latin typeface="Cambria Math" panose="02040503050406030204" pitchFamily="18" charset="0"/>
                              <a:cs typeface="Times New Roman" panose="02020603050405020304" pitchFamily="18" charset="0"/>
                            </a:rPr>
                            <m:t>𝑘</m:t>
                          </m:r>
                        </m:sup>
                      </m:sSubSup>
                      <m:r>
                        <a:rPr lang="en-US" altLang="zh-CN" b="0" i="1" smtClean="0">
                          <a:solidFill>
                            <a:srgbClr val="FF0000"/>
                          </a:solidFill>
                          <a:latin typeface="Cambria Math" panose="02040503050406030204" pitchFamily="18" charset="0"/>
                          <a:cs typeface="Times New Roman" panose="02020603050405020304" pitchFamily="18" charset="0"/>
                        </a:rPr>
                        <m:t>=</m:t>
                      </m:r>
                      <m:r>
                        <a:rPr lang="en-US" altLang="zh-CN" b="1" i="0" smtClean="0">
                          <a:solidFill>
                            <a:srgbClr val="FF0000"/>
                          </a:solidFill>
                          <a:latin typeface="Cambria Math" panose="02040503050406030204" pitchFamily="18" charset="0"/>
                          <a:cs typeface="Times New Roman" panose="02020603050405020304" pitchFamily="18" charset="0"/>
                        </a:rPr>
                        <m:t>𝐈</m:t>
                      </m:r>
                      <m:d>
                        <m:dPr>
                          <m:begChr m:val="{"/>
                          <m:endChr m:val="}"/>
                          <m:ctrlPr>
                            <a:rPr lang="en-US" altLang="zh-CN" b="0" i="1" smtClean="0">
                              <a:solidFill>
                                <a:srgbClr val="FF0000"/>
                              </a:solidFill>
                              <a:latin typeface="Cambria Math" panose="02040503050406030204" pitchFamily="18" charset="0"/>
                              <a:cs typeface="Times New Roman" panose="02020603050405020304" pitchFamily="18" charset="0"/>
                            </a:rPr>
                          </m:ctrlPr>
                        </m:dPr>
                        <m:e>
                          <m:r>
                            <a:rPr lang="en-US" altLang="zh-CN" b="0" i="1" smtClean="0">
                              <a:solidFill>
                                <a:srgbClr val="FF0000"/>
                              </a:solidFill>
                              <a:latin typeface="Cambria Math" panose="02040503050406030204" pitchFamily="18" charset="0"/>
                              <a:cs typeface="Times New Roman" panose="02020603050405020304" pitchFamily="18" charset="0"/>
                            </a:rPr>
                            <m:t>𝑟𝑒𝑠𝑖𝑧𝑒𝑑</m:t>
                          </m:r>
                          <m:r>
                            <a:rPr lang="en-US" altLang="zh-CN" b="0" i="1" smtClean="0">
                              <a:solidFill>
                                <a:srgbClr val="FF0000"/>
                              </a:solidFill>
                              <a:latin typeface="Cambria Math" panose="02040503050406030204" pitchFamily="18" charset="0"/>
                              <a:cs typeface="Times New Roman" panose="02020603050405020304" pitchFamily="18" charset="0"/>
                            </a:rPr>
                            <m:t>_</m:t>
                          </m:r>
                          <m:r>
                            <a:rPr lang="en-US" altLang="zh-CN" b="0" i="1" smtClean="0">
                              <a:solidFill>
                                <a:srgbClr val="FF0000"/>
                              </a:solidFill>
                              <a:latin typeface="Cambria Math" panose="02040503050406030204" pitchFamily="18" charset="0"/>
                              <a:cs typeface="Times New Roman" panose="02020603050405020304" pitchFamily="18" charset="0"/>
                            </a:rPr>
                            <m:t>𝑚𝑎𝑝</m:t>
                          </m:r>
                          <m:r>
                            <a:rPr lang="en-US" altLang="zh-CN" b="0" i="1" smtClean="0">
                              <a:solidFill>
                                <a:srgbClr val="FF0000"/>
                              </a:solidFill>
                              <a:latin typeface="Cambria Math" panose="02040503050406030204" pitchFamily="18" charset="0"/>
                              <a:cs typeface="Times New Roman" panose="02020603050405020304" pitchFamily="18" charset="0"/>
                            </a:rPr>
                            <m:t>≥</m:t>
                          </m:r>
                          <m:r>
                            <a:rPr lang="en-US" altLang="zh-CN" b="0" i="1" smtClean="0">
                              <a:solidFill>
                                <a:srgbClr val="FF0000"/>
                              </a:solidFill>
                              <a:latin typeface="Cambria Math" panose="02040503050406030204" pitchFamily="18" charset="0"/>
                              <a:cs typeface="Times New Roman" panose="02020603050405020304" pitchFamily="18" charset="0"/>
                            </a:rPr>
                            <m:t>𝑡h𝑟𝑒𝑠h𝑜𝑙𝑑</m:t>
                          </m:r>
                        </m:e>
                      </m:d>
                    </m:oMath>
                  </m:oMathPara>
                </a14:m>
                <a:endParaRPr lang="zh-CN" altLang="en-US" dirty="0">
                  <a:solidFill>
                    <a:srgbClr val="FF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847657" y="2596270"/>
                <a:ext cx="3675686" cy="378758"/>
              </a:xfrm>
              <a:prstGeom prst="rect">
                <a:avLst/>
              </a:prstGeom>
              <a:blipFill rotWithShape="0">
                <a:blip r:embed="rId3"/>
                <a:stretch>
                  <a:fillRect t="-8065" b="-6452"/>
                </a:stretch>
              </a:blipFill>
            </p:spPr>
            <p:txBody>
              <a:bodyPr/>
              <a:lstStyle/>
              <a:p>
                <a:r>
                  <a:rPr lang="zh-CN" altLang="en-US">
                    <a:noFill/>
                  </a:rPr>
                  <a:t> </a:t>
                </a:r>
              </a:p>
            </p:txBody>
          </p:sp>
        </mc:Fallback>
      </mc:AlternateContent>
      <p:cxnSp>
        <p:nvCxnSpPr>
          <p:cNvPr id="7" name="直接箭头连接符 6"/>
          <p:cNvCxnSpPr/>
          <p:nvPr/>
        </p:nvCxnSpPr>
        <p:spPr>
          <a:xfrm flipH="1" flipV="1">
            <a:off x="5039360" y="2486497"/>
            <a:ext cx="5080" cy="160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73842" y="2964704"/>
            <a:ext cx="5518958" cy="369332"/>
          </a:xfrm>
          <a:prstGeom prst="rect">
            <a:avLst/>
          </a:prstGeom>
          <a:noFill/>
        </p:spPr>
        <p:txBody>
          <a:bodyPr wrap="square" rtlCol="0">
            <a:spAutoFit/>
          </a:bodyPr>
          <a:lstStyle/>
          <a:p>
            <a:pPr marL="342900" indent="-342900">
              <a:buAutoNum type="arabicPeriod" startAt="3"/>
            </a:pPr>
            <a:r>
              <a:rPr lang="zh-CN" altLang="en-US" dirty="0" smtClean="0">
                <a:latin typeface="Times New Roman" panose="02020603050405020304" pitchFamily="18" charset="0"/>
                <a:cs typeface="Times New Roman" panose="02020603050405020304" pitchFamily="18" charset="0"/>
              </a:rPr>
              <a:t>考虑到 </a:t>
            </a:r>
            <a:r>
              <a:rPr lang="en-US" altLang="zh-CN" dirty="0" err="1" smtClean="0">
                <a:latin typeface="Times New Roman" panose="02020603050405020304" pitchFamily="18" charset="0"/>
                <a:cs typeface="Times New Roman" panose="02020603050405020304" pitchFamily="18" charset="0"/>
              </a:rPr>
              <a:t>IoU</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的计算公式为：</a:t>
            </a:r>
            <a:endParaRPr lang="en-US" altLang="zh-CN" dirty="0" smtClean="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a:stretch>
            <a:fillRect/>
          </a:stretch>
        </p:blipFill>
        <p:spPr>
          <a:xfrm>
            <a:off x="1990407" y="3345753"/>
            <a:ext cx="2032953" cy="883520"/>
          </a:xfrm>
          <a:prstGeom prst="rect">
            <a:avLst/>
          </a:prstGeom>
        </p:spPr>
      </p:pic>
      <p:sp>
        <p:nvSpPr>
          <p:cNvPr id="10" name="文本框 9"/>
          <p:cNvSpPr txBox="1"/>
          <p:nvPr/>
        </p:nvSpPr>
        <p:spPr>
          <a:xfrm>
            <a:off x="373842" y="4229273"/>
            <a:ext cx="5518958"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4.   </a:t>
            </a:r>
            <a:r>
              <a:rPr lang="zh-CN" altLang="en-US" dirty="0" smtClean="0">
                <a:latin typeface="Times New Roman" panose="02020603050405020304" pitchFamily="18" charset="0"/>
                <a:cs typeface="Times New Roman" panose="02020603050405020304" pitchFamily="18" charset="0"/>
              </a:rPr>
              <a:t>对某个类别的 </a:t>
            </a:r>
            <a:r>
              <a:rPr lang="en-US" altLang="zh-CN" dirty="0" err="1" smtClean="0">
                <a:latin typeface="Times New Roman" panose="02020603050405020304" pitchFamily="18" charset="0"/>
                <a:cs typeface="Times New Roman" panose="02020603050405020304" pitchFamily="18" charset="0"/>
              </a:rPr>
              <a:t>IoU</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取平均值，得到：</a:t>
            </a:r>
            <a:endParaRPr lang="en-US" altLang="zh-CN" dirty="0" smtClean="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5"/>
          <a:stretch>
            <a:fillRect/>
          </a:stretch>
        </p:blipFill>
        <p:spPr>
          <a:xfrm>
            <a:off x="1867853" y="4598605"/>
            <a:ext cx="2307908" cy="542561"/>
          </a:xfrm>
          <a:prstGeom prst="rect">
            <a:avLst/>
          </a:prstGeom>
        </p:spPr>
      </p:pic>
      <mc:AlternateContent xmlns:mc="http://schemas.openxmlformats.org/markup-compatibility/2006" xmlns:a14="http://schemas.microsoft.com/office/drawing/2010/main">
        <mc:Choice Requires="a14">
          <p:sp>
            <p:nvSpPr>
              <p:cNvPr id="17" name="文本框 16"/>
              <p:cNvSpPr txBox="1"/>
              <p:nvPr/>
            </p:nvSpPr>
            <p:spPr>
              <a:xfrm>
                <a:off x="1595120" y="5510498"/>
                <a:ext cx="3337709" cy="313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AP</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n</m:t>
                          </m:r>
                        </m:e>
                        <m:sub>
                          <m:r>
                            <a:rPr lang="en-US" altLang="zh-CN" b="0" i="1" smtClean="0">
                              <a:latin typeface="Cambria Math" panose="02040503050406030204" pitchFamily="18" charset="0"/>
                            </a:rPr>
                            <m:t>𝑐</m:t>
                          </m:r>
                        </m:sub>
                        <m:sup>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mean</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𝑐</m:t>
                              </m:r>
                            </m:sub>
                          </m:sSub>
                        </m:sub>
                      </m:sSub>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I</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Io</m:t>
                          </m:r>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U</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e>
                      </m:d>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595120" y="5510498"/>
                <a:ext cx="3337709" cy="313484"/>
              </a:xfrm>
              <a:prstGeom prst="rect">
                <a:avLst/>
              </a:prstGeom>
              <a:blipFill rotWithShape="0">
                <a:blip r:embed="rId6"/>
                <a:stretch>
                  <a:fillRect l="-548" t="-1961" b="-11765"/>
                </a:stretch>
              </a:blipFill>
            </p:spPr>
            <p:txBody>
              <a:bodyPr/>
              <a:lstStyle/>
              <a:p>
                <a:r>
                  <a:rPr lang="zh-CN" altLang="en-US">
                    <a:noFill/>
                  </a:rPr>
                  <a:t> </a:t>
                </a:r>
              </a:p>
            </p:txBody>
          </p:sp>
        </mc:Fallback>
      </mc:AlternateContent>
      <p:sp>
        <p:nvSpPr>
          <p:cNvPr id="18" name="文本框 17"/>
          <p:cNvSpPr txBox="1"/>
          <p:nvPr/>
        </p:nvSpPr>
        <p:spPr>
          <a:xfrm>
            <a:off x="363682" y="5136891"/>
            <a:ext cx="5518958"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进一步根据单个 </a:t>
            </a:r>
            <a:r>
              <a:rPr lang="en-US" altLang="zh-CN" dirty="0" err="1" smtClean="0">
                <a:latin typeface="Times New Roman" panose="02020603050405020304" pitchFamily="18" charset="0"/>
                <a:cs typeface="Times New Roman" panose="02020603050405020304" pitchFamily="18" charset="0"/>
              </a:rPr>
              <a:t>IoU</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的值大小定义 </a:t>
            </a:r>
            <a:r>
              <a:rPr lang="en-US" altLang="zh-CN" dirty="0" err="1" smtClean="0">
                <a:latin typeface="Times New Roman" panose="02020603050405020304" pitchFamily="18" charset="0"/>
                <a:cs typeface="Times New Roman" panose="02020603050405020304" pitchFamily="18" charset="0"/>
              </a:rPr>
              <a:t>APn</a:t>
            </a:r>
            <a:r>
              <a:rPr lang="zh-CN" altLang="en-US" dirty="0" smtClean="0">
                <a:latin typeface="Times New Roman" panose="02020603050405020304" pitchFamily="18" charset="0"/>
                <a:cs typeface="Times New Roman" panose="02020603050405020304" pitchFamily="18" charset="0"/>
              </a:rPr>
              <a:t> 为：</a:t>
            </a:r>
            <a:endParaRPr lang="en-US" altLang="zh-CN" dirty="0" smtClean="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p:cNvSpPr txBox="1"/>
              <p:nvPr/>
            </p:nvSpPr>
            <p:spPr>
              <a:xfrm>
                <a:off x="363682" y="5823982"/>
                <a:ext cx="5977297" cy="1210203"/>
              </a:xfrm>
              <a:prstGeom prst="rect">
                <a:avLst/>
              </a:prstGeom>
              <a:noFill/>
            </p:spPr>
            <p:txBody>
              <a:bodyPr wrap="square" rtlCol="0">
                <a:spAutoFit/>
              </a:bodyPr>
              <a:lstStyle/>
              <a:p>
                <a:pPr marL="342900" indent="-342900">
                  <a:buAutoNum type="arabicPeriod" startAt="6"/>
                </a:pPr>
                <a:r>
                  <a:rPr lang="zh-CN" altLang="en-US" dirty="0" smtClean="0">
                    <a:latin typeface="Times New Roman" panose="02020603050405020304" pitchFamily="18" charset="0"/>
                    <a:cs typeface="Times New Roman" panose="02020603050405020304" pitchFamily="18" charset="0"/>
                  </a:rPr>
                  <a:t>对每个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𝑘</m:t>
                    </m:r>
                  </m:oMath>
                </a14:m>
                <a:r>
                  <a:rPr lang="zh-CN" altLang="en-US" dirty="0" smtClean="0">
                    <a:latin typeface="Times New Roman" panose="02020603050405020304" pitchFamily="18" charset="0"/>
                    <a:cs typeface="Times New Roman" panose="02020603050405020304" pitchFamily="18" charset="0"/>
                  </a:rPr>
                  <a:t>，计算完它与所有类别子集的 </a:t>
                </a:r>
                <a14:m>
                  <m:oMath xmlns:m="http://schemas.openxmlformats.org/officeDocument/2006/math">
                    <m:r>
                      <m:rPr>
                        <m:sty m:val="p"/>
                      </m:rPr>
                      <a:rPr lang="en-US" altLang="zh-CN">
                        <a:latin typeface="Cambria Math" panose="02040503050406030204" pitchFamily="18" charset="0"/>
                      </a:rPr>
                      <m:t>AP</m:t>
                    </m:r>
                    <m:sSubSup>
                      <m:sSubSupPr>
                        <m:ctrlPr>
                          <a:rPr lang="en-US" altLang="zh-CN" i="1">
                            <a:latin typeface="Cambria Math" panose="02040503050406030204" pitchFamily="18" charset="0"/>
                          </a:rPr>
                        </m:ctrlPr>
                      </m:sSubSupPr>
                      <m:e>
                        <m:r>
                          <m:rPr>
                            <m:sty m:val="p"/>
                          </m:rPr>
                          <a:rPr lang="en-US" altLang="zh-CN">
                            <a:latin typeface="Cambria Math" panose="02040503050406030204" pitchFamily="18" charset="0"/>
                          </a:rPr>
                          <m:t>n</m:t>
                        </m:r>
                      </m:e>
                      <m:sub>
                        <m:r>
                          <a:rPr lang="en-US" altLang="zh-CN" i="1">
                            <a:latin typeface="Cambria Math" panose="02040503050406030204" pitchFamily="18" charset="0"/>
                          </a:rPr>
                          <m:t>𝑐</m:t>
                        </m:r>
                      </m:sub>
                      <m:sup>
                        <m:r>
                          <a:rPr lang="en-US" altLang="zh-CN" i="1">
                            <a:latin typeface="Cambria Math" panose="02040503050406030204" pitchFamily="18" charset="0"/>
                          </a:rPr>
                          <m:t>𝑘</m:t>
                        </m:r>
                      </m:sup>
                    </m:sSubSup>
                  </m:oMath>
                </a14:m>
                <a:r>
                  <a:rPr lang="zh-CN" altLang="en-US" dirty="0" smtClean="0">
                    <a:latin typeface="Times New Roman" panose="02020603050405020304" pitchFamily="18" charset="0"/>
                    <a:cs typeface="Times New Roman" panose="02020603050405020304" pitchFamily="18" charset="0"/>
                  </a:rPr>
                  <a:t>后，我们可以定义 </a:t>
                </a:r>
                <a14:m>
                  <m:oMath xmlns:m="http://schemas.openxmlformats.org/officeDocument/2006/math">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𝑐</m:t>
                        </m:r>
                      </m:e>
                      <m:sup>
                        <m:r>
                          <a:rPr lang="en-US" altLang="zh-CN" b="0" i="1" smtClean="0">
                            <a:latin typeface="Cambria Math" panose="02040503050406030204" pitchFamily="18" charset="0"/>
                            <a:cs typeface="Times New Roman" panose="02020603050405020304" pitchFamily="18" charset="0"/>
                          </a:rPr>
                          <m:t>∗</m:t>
                        </m:r>
                      </m:sup>
                    </m:sSup>
                    <m:r>
                      <a:rPr lang="en-US" altLang="zh-CN" b="0" i="1" smtClean="0">
                        <a:latin typeface="Cambria Math" panose="02040503050406030204" pitchFamily="18" charset="0"/>
                        <a:cs typeface="Times New Roman" panose="02020603050405020304" pitchFamily="18" charset="0"/>
                      </a:rPr>
                      <m:t>=</m:t>
                    </m:r>
                    <m:func>
                      <m:funcPr>
                        <m:ctrlPr>
                          <a:rPr lang="en-US" altLang="zh-CN" b="0" i="1" smtClean="0">
                            <a:latin typeface="Cambria Math" panose="02040503050406030204" pitchFamily="18" charset="0"/>
                            <a:cs typeface="Times New Roman" panose="02020603050405020304" pitchFamily="18" charset="0"/>
                          </a:rPr>
                        </m:ctrlPr>
                      </m:funcPr>
                      <m:fName>
                        <m:r>
                          <m:rPr>
                            <m:sty m:val="p"/>
                          </m:rPr>
                          <a:rPr lang="en-US" altLang="zh-CN" b="0" i="0" smtClean="0">
                            <a:latin typeface="Cambria Math" panose="02040503050406030204" pitchFamily="18" charset="0"/>
                            <a:cs typeface="Times New Roman" panose="02020603050405020304" pitchFamily="18" charset="0"/>
                          </a:rPr>
                          <m:t>arg</m:t>
                        </m:r>
                      </m:fName>
                      <m:e>
                        <m:func>
                          <m:funcPr>
                            <m:ctrlPr>
                              <a:rPr lang="en-US" altLang="zh-CN" b="0" i="1" smtClean="0">
                                <a:latin typeface="Cambria Math" panose="02040503050406030204" pitchFamily="18" charset="0"/>
                                <a:cs typeface="Times New Roman" panose="02020603050405020304" pitchFamily="18" charset="0"/>
                              </a:rPr>
                            </m:ctrlPr>
                          </m:funcPr>
                          <m:fName>
                            <m:limLow>
                              <m:limLowPr>
                                <m:ctrlPr>
                                  <a:rPr lang="en-US" altLang="zh-CN" b="0" i="1" smtClean="0">
                                    <a:latin typeface="Cambria Math" panose="02040503050406030204" pitchFamily="18" charset="0"/>
                                    <a:cs typeface="Times New Roman" panose="02020603050405020304" pitchFamily="18" charset="0"/>
                                  </a:rPr>
                                </m:ctrlPr>
                              </m:limLowPr>
                              <m:e>
                                <m:r>
                                  <m:rPr>
                                    <m:sty m:val="p"/>
                                  </m:rPr>
                                  <a:rPr lang="en-US" altLang="zh-CN" b="0" i="0" smtClean="0">
                                    <a:latin typeface="Cambria Math" panose="02040503050406030204" pitchFamily="18" charset="0"/>
                                    <a:cs typeface="Times New Roman" panose="02020603050405020304" pitchFamily="18" charset="0"/>
                                  </a:rPr>
                                  <m:t>max</m:t>
                                </m:r>
                              </m:e>
                              <m:lim>
                                <m:r>
                                  <a:rPr lang="en-US" altLang="zh-CN" b="0" i="1" smtClean="0">
                                    <a:latin typeface="Cambria Math" panose="02040503050406030204" pitchFamily="18" charset="0"/>
                                    <a:cs typeface="Times New Roman" panose="02020603050405020304" pitchFamily="18" charset="0"/>
                                  </a:rPr>
                                  <m:t>𝑐</m:t>
                                </m:r>
                              </m:lim>
                            </m:limLow>
                          </m:fName>
                          <m:e>
                            <m:sSubSup>
                              <m:sSubSupPr>
                                <m:ctrlPr>
                                  <a:rPr lang="en-US" altLang="zh-CN" b="0" i="1" smtClean="0">
                                    <a:latin typeface="Cambria Math" panose="02040503050406030204" pitchFamily="18" charset="0"/>
                                    <a:cs typeface="Times New Roman" panose="02020603050405020304" pitchFamily="18" charset="0"/>
                                  </a:rPr>
                                </m:ctrlPr>
                              </m:sSubSupPr>
                              <m:e>
                                <m:r>
                                  <m:rPr>
                                    <m:sty m:val="p"/>
                                  </m:rPr>
                                  <a:rPr lang="en-US" altLang="zh-CN" b="0" i="0" smtClean="0">
                                    <a:latin typeface="Cambria Math" panose="02040503050406030204" pitchFamily="18" charset="0"/>
                                    <a:cs typeface="Times New Roman" panose="02020603050405020304" pitchFamily="18" charset="0"/>
                                  </a:rPr>
                                  <m:t>APn</m:t>
                                </m:r>
                              </m:e>
                              <m:sub>
                                <m:r>
                                  <a:rPr lang="en-US" altLang="zh-CN" b="0" i="1" smtClean="0">
                                    <a:latin typeface="Cambria Math" panose="02040503050406030204" pitchFamily="18" charset="0"/>
                                    <a:cs typeface="Times New Roman" panose="02020603050405020304" pitchFamily="18" charset="0"/>
                                  </a:rPr>
                                  <m:t>𝑐</m:t>
                                </m:r>
                              </m:sub>
                              <m:sup>
                                <m:r>
                                  <a:rPr lang="en-US" altLang="zh-CN" b="0" i="1" smtClean="0">
                                    <a:latin typeface="Cambria Math" panose="02040503050406030204" pitchFamily="18" charset="0"/>
                                    <a:cs typeface="Times New Roman" panose="02020603050405020304" pitchFamily="18" charset="0"/>
                                  </a:rPr>
                                  <m:t>𝑘</m:t>
                                </m:r>
                              </m:sup>
                            </m:sSubSup>
                          </m:e>
                        </m:func>
                      </m:e>
                    </m:func>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为这个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𝑘</m:t>
                    </m:r>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最关注的类别，记为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𝑘</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𝐹</m:t>
                        </m:r>
                      </m:e>
                      <m:sub>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𝑐</m:t>
                            </m:r>
                          </m:e>
                          <m:sup>
                            <m:r>
                              <a:rPr lang="en-US" altLang="zh-CN" b="0" i="1" smtClean="0">
                                <a:latin typeface="Cambria Math" panose="02040503050406030204" pitchFamily="18" charset="0"/>
                                <a:cs typeface="Times New Roman" panose="02020603050405020304" pitchFamily="18" charset="0"/>
                              </a:rPr>
                              <m:t>∗</m:t>
                            </m:r>
                          </m:sup>
                        </m:sSup>
                      </m:sub>
                    </m:sSub>
                  </m:oMath>
                </a14:m>
                <a:r>
                  <a:rPr lang="zh-CN" altLang="en-US" dirty="0" smtClean="0">
                    <a:latin typeface="Times New Roman" panose="02020603050405020304" pitchFamily="18" charset="0"/>
                    <a:cs typeface="Times New Roman" panose="02020603050405020304" pitchFamily="18" charset="0"/>
                  </a:rPr>
                  <a:t>（关注在类别 </a:t>
                </a:r>
                <a14:m>
                  <m:oMath xmlns:m="http://schemas.openxmlformats.org/officeDocument/2006/math">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𝑐</m:t>
                        </m:r>
                      </m:e>
                      <m:sup>
                        <m:r>
                          <a:rPr lang="en-US" altLang="zh-CN" b="0" i="1" smtClean="0">
                            <a:latin typeface="Cambria Math" panose="02040503050406030204" pitchFamily="18" charset="0"/>
                            <a:cs typeface="Times New Roman" panose="02020603050405020304" pitchFamily="18" charset="0"/>
                          </a:rPr>
                          <m:t>∗</m:t>
                        </m:r>
                      </m:sup>
                    </m:sSup>
                  </m:oMath>
                </a14:m>
                <a:r>
                  <a:rPr lang="zh-CN" altLang="en-US" dirty="0" smtClean="0">
                    <a:latin typeface="Times New Roman" panose="02020603050405020304" pitchFamily="18" charset="0"/>
                    <a:cs typeface="Times New Roman" panose="02020603050405020304" pitchFamily="18" charset="0"/>
                  </a:rPr>
                  <a:t> 的滤波器集合）</a:t>
                </a:r>
                <a:endParaRPr lang="en-US" altLang="zh-CN" dirty="0" smtClean="0">
                  <a:latin typeface="Times New Roman" panose="02020603050405020304" pitchFamily="18" charset="0"/>
                  <a:cs typeface="Times New Roman" panose="02020603050405020304" pitchFamily="18" charset="0"/>
                </a:endParaRPr>
              </a:p>
              <a:p>
                <a:pPr marL="342900" indent="-342900">
                  <a:buAutoNum type="arabicPeriod" startAt="6"/>
                </a:pPr>
                <a:endParaRPr lang="en-US" altLang="zh-CN" dirty="0" smtClean="0">
                  <a:latin typeface="Times New Roman" panose="02020603050405020304" pitchFamily="18" charset="0"/>
                  <a:cs typeface="Times New Roman" panose="020206030504050203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363682" y="5823982"/>
                <a:ext cx="5977297" cy="1210203"/>
              </a:xfrm>
              <a:prstGeom prst="rect">
                <a:avLst/>
              </a:prstGeom>
              <a:blipFill rotWithShape="0">
                <a:blip r:embed="rId7"/>
                <a:stretch>
                  <a:fillRect l="-714" t="-3518" r="-46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6649576" y="1124416"/>
                <a:ext cx="5518958" cy="955839"/>
              </a:xfrm>
              <a:prstGeom prst="rect">
                <a:avLst/>
              </a:prstGeom>
              <a:noFill/>
            </p:spPr>
            <p:txBody>
              <a:bodyPr wrap="square" rtlCol="0">
                <a:spAutoFit/>
              </a:bodyPr>
              <a:lstStyle/>
              <a:p>
                <a:pPr marL="342900" indent="-342900">
                  <a:buAutoNum type="arabicPeriod" startAt="7"/>
                </a:pPr>
                <a:r>
                  <a:rPr lang="zh-CN" altLang="en-US" dirty="0" smtClean="0">
                    <a:latin typeface="Times New Roman" panose="02020603050405020304" pitchFamily="18" charset="0"/>
                    <a:cs typeface="Times New Roman" panose="02020603050405020304" pitchFamily="18" charset="0"/>
                  </a:rPr>
                  <a:t>现在就可以确切定义每个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𝑘</m:t>
                    </m:r>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的 </a:t>
                </a:r>
                <a:r>
                  <a:rPr lang="en-US" altLang="zh-CN" dirty="0" smtClean="0">
                    <a:latin typeface="Times New Roman" panose="02020603050405020304" pitchFamily="18" charset="0"/>
                    <a:cs typeface="Times New Roman" panose="02020603050405020304" pitchFamily="18" charset="0"/>
                  </a:rPr>
                  <a:t>localization performance</a:t>
                </a:r>
                <a:r>
                  <a:rPr lang="zh-CN" altLang="en-US"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了：</a:t>
                </a:r>
                <a:endParaRPr lang="en-US" altLang="zh-CN"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cs typeface="Times New Roman" panose="02020603050405020304" pitchFamily="18" charset="0"/>
                        </a:rPr>
                        <m:t>Io</m:t>
                      </m:r>
                      <m:sSup>
                        <m:sSupPr>
                          <m:ctrlPr>
                            <a:rPr lang="en-US" altLang="zh-CN" b="0" i="1" smtClean="0">
                              <a:latin typeface="Cambria Math" panose="02040503050406030204" pitchFamily="18" charset="0"/>
                              <a:cs typeface="Times New Roman" panose="02020603050405020304" pitchFamily="18" charset="0"/>
                            </a:rPr>
                          </m:ctrlPr>
                        </m:sSupPr>
                        <m:e>
                          <m:r>
                            <m:rPr>
                              <m:sty m:val="p"/>
                            </m:rPr>
                            <a:rPr lang="en-US" altLang="zh-CN" b="0" i="0" smtClean="0">
                              <a:latin typeface="Cambria Math" panose="02040503050406030204" pitchFamily="18" charset="0"/>
                              <a:cs typeface="Times New Roman" panose="02020603050405020304" pitchFamily="18" charset="0"/>
                            </a:rPr>
                            <m:t>U</m:t>
                          </m:r>
                        </m:e>
                        <m:sup>
                          <m:r>
                            <a:rPr lang="en-US" altLang="zh-CN" b="0" i="1" smtClean="0">
                              <a:latin typeface="Cambria Math" panose="02040503050406030204" pitchFamily="18" charset="0"/>
                              <a:cs typeface="Times New Roman" panose="02020603050405020304" pitchFamily="18" charset="0"/>
                            </a:rPr>
                            <m:t>𝑘</m:t>
                          </m:r>
                        </m:sup>
                      </m:sSup>
                      <m:r>
                        <a:rPr lang="en-US" altLang="zh-CN" b="0" i="1" smtClean="0">
                          <a:latin typeface="Cambria Math" panose="02040503050406030204" pitchFamily="18" charset="0"/>
                          <a:cs typeface="Times New Roman" panose="02020603050405020304" pitchFamily="18" charset="0"/>
                        </a:rPr>
                        <m:t>≔</m:t>
                      </m:r>
                      <m:r>
                        <m:rPr>
                          <m:sty m:val="p"/>
                        </m:rPr>
                        <a:rPr lang="en-US" altLang="zh-CN" b="0" i="0" smtClean="0">
                          <a:latin typeface="Cambria Math" panose="02040503050406030204" pitchFamily="18" charset="0"/>
                          <a:cs typeface="Times New Roman" panose="02020603050405020304" pitchFamily="18" charset="0"/>
                        </a:rPr>
                        <m:t>Io</m:t>
                      </m:r>
                      <m:sSubSup>
                        <m:sSubSupPr>
                          <m:ctrlPr>
                            <a:rPr lang="en-US" altLang="zh-CN" b="0" i="1" smtClean="0">
                              <a:latin typeface="Cambria Math" panose="02040503050406030204" pitchFamily="18" charset="0"/>
                              <a:cs typeface="Times New Roman" panose="02020603050405020304" pitchFamily="18" charset="0"/>
                            </a:rPr>
                          </m:ctrlPr>
                        </m:sSubSupPr>
                        <m:e>
                          <m:r>
                            <m:rPr>
                              <m:sty m:val="p"/>
                            </m:rPr>
                            <a:rPr lang="en-US" altLang="zh-CN" b="0" i="0" smtClean="0">
                              <a:latin typeface="Cambria Math" panose="02040503050406030204" pitchFamily="18" charset="0"/>
                              <a:cs typeface="Times New Roman" panose="02020603050405020304" pitchFamily="18" charset="0"/>
                            </a:rPr>
                            <m:t>U</m:t>
                          </m:r>
                        </m:e>
                        <m:sub>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𝑐</m:t>
                              </m:r>
                            </m:e>
                            <m:sup>
                              <m:r>
                                <a:rPr lang="en-US" altLang="zh-CN" b="0" i="1" smtClean="0">
                                  <a:latin typeface="Cambria Math" panose="02040503050406030204" pitchFamily="18" charset="0"/>
                                  <a:cs typeface="Times New Roman" panose="02020603050405020304" pitchFamily="18" charset="0"/>
                                </a:rPr>
                                <m:t>∗</m:t>
                              </m:r>
                            </m:sup>
                          </m:sSup>
                        </m:sub>
                        <m:sup>
                          <m:r>
                            <a:rPr lang="en-US" altLang="zh-CN" b="0" i="1" smtClean="0">
                              <a:latin typeface="Cambria Math" panose="02040503050406030204" pitchFamily="18" charset="0"/>
                              <a:cs typeface="Times New Roman" panose="02020603050405020304" pitchFamily="18" charset="0"/>
                            </a:rPr>
                            <m:t>𝑘</m:t>
                          </m:r>
                        </m:sup>
                      </m:sSubSup>
                      <m:r>
                        <a:rPr lang="en-US" altLang="zh-CN" b="0" i="1" smtClean="0">
                          <a:latin typeface="Cambria Math" panose="02040503050406030204" pitchFamily="18" charset="0"/>
                          <a:cs typeface="Times New Roman" panose="02020603050405020304" pitchFamily="18" charset="0"/>
                        </a:rPr>
                        <m:t>, </m:t>
                      </m:r>
                      <m:r>
                        <m:rPr>
                          <m:sty m:val="p"/>
                        </m:rPr>
                        <a:rPr lang="en-US" altLang="zh-CN" b="0" i="0" smtClean="0">
                          <a:latin typeface="Cambria Math" panose="02040503050406030204" pitchFamily="18" charset="0"/>
                          <a:cs typeface="Times New Roman" panose="02020603050405020304" pitchFamily="18" charset="0"/>
                        </a:rPr>
                        <m:t>AP</m:t>
                      </m:r>
                      <m:sSup>
                        <m:sSupPr>
                          <m:ctrlPr>
                            <a:rPr lang="en-US" altLang="zh-CN" b="0" i="1" smtClean="0">
                              <a:latin typeface="Cambria Math" panose="02040503050406030204" pitchFamily="18" charset="0"/>
                              <a:cs typeface="Times New Roman" panose="02020603050405020304" pitchFamily="18" charset="0"/>
                            </a:rPr>
                          </m:ctrlPr>
                        </m:sSupPr>
                        <m:e>
                          <m:r>
                            <m:rPr>
                              <m:sty m:val="p"/>
                            </m:rPr>
                            <a:rPr lang="en-US" altLang="zh-CN" b="0" i="0" smtClean="0">
                              <a:latin typeface="Cambria Math" panose="02040503050406030204" pitchFamily="18" charset="0"/>
                              <a:cs typeface="Times New Roman" panose="02020603050405020304" pitchFamily="18" charset="0"/>
                            </a:rPr>
                            <m:t>n</m:t>
                          </m:r>
                        </m:e>
                        <m:sup>
                          <m:r>
                            <a:rPr lang="en-US" altLang="zh-CN" b="0" i="1" smtClean="0">
                              <a:latin typeface="Cambria Math" panose="02040503050406030204" pitchFamily="18" charset="0"/>
                              <a:cs typeface="Times New Roman" panose="02020603050405020304" pitchFamily="18" charset="0"/>
                            </a:rPr>
                            <m:t>𝑘</m:t>
                          </m:r>
                        </m:sup>
                      </m:sSup>
                      <m:r>
                        <a:rPr lang="en-US" altLang="zh-CN" b="0" i="1" smtClean="0">
                          <a:latin typeface="Cambria Math" panose="02040503050406030204" pitchFamily="18" charset="0"/>
                          <a:cs typeface="Times New Roman" panose="02020603050405020304" pitchFamily="18" charset="0"/>
                        </a:rPr>
                        <m:t>≔</m:t>
                      </m:r>
                      <m:r>
                        <m:rPr>
                          <m:sty m:val="p"/>
                        </m:rPr>
                        <a:rPr lang="en-US" altLang="zh-CN" b="0" i="0" smtClean="0">
                          <a:latin typeface="Cambria Math" panose="02040503050406030204" pitchFamily="18" charset="0"/>
                          <a:cs typeface="Times New Roman" panose="02020603050405020304" pitchFamily="18" charset="0"/>
                        </a:rPr>
                        <m:t>AP</m:t>
                      </m:r>
                      <m:sSubSup>
                        <m:sSubSupPr>
                          <m:ctrlPr>
                            <a:rPr lang="en-US" altLang="zh-CN" b="0" i="1" smtClean="0">
                              <a:latin typeface="Cambria Math" panose="02040503050406030204" pitchFamily="18" charset="0"/>
                              <a:cs typeface="Times New Roman" panose="02020603050405020304" pitchFamily="18" charset="0"/>
                            </a:rPr>
                          </m:ctrlPr>
                        </m:sSubSupPr>
                        <m:e>
                          <m:r>
                            <m:rPr>
                              <m:sty m:val="p"/>
                            </m:rPr>
                            <a:rPr lang="en-US" altLang="zh-CN" b="0" i="0" smtClean="0">
                              <a:latin typeface="Cambria Math" panose="02040503050406030204" pitchFamily="18" charset="0"/>
                              <a:cs typeface="Times New Roman" panose="02020603050405020304" pitchFamily="18" charset="0"/>
                            </a:rPr>
                            <m:t>n</m:t>
                          </m:r>
                        </m:e>
                        <m:sub>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𝑐</m:t>
                              </m:r>
                            </m:e>
                            <m:sup>
                              <m:r>
                                <a:rPr lang="en-US" altLang="zh-CN" b="0" i="1" smtClean="0">
                                  <a:latin typeface="Cambria Math" panose="02040503050406030204" pitchFamily="18" charset="0"/>
                                  <a:cs typeface="Times New Roman" panose="02020603050405020304" pitchFamily="18" charset="0"/>
                                </a:rPr>
                                <m:t>∗</m:t>
                              </m:r>
                            </m:sup>
                          </m:sSup>
                        </m:sub>
                        <m:sup>
                          <m:r>
                            <a:rPr lang="en-US" altLang="zh-CN" b="0" i="1" smtClean="0">
                              <a:latin typeface="Cambria Math" panose="02040503050406030204" pitchFamily="18" charset="0"/>
                              <a:cs typeface="Times New Roman" panose="02020603050405020304" pitchFamily="18" charset="0"/>
                            </a:rPr>
                            <m:t>𝑘</m:t>
                          </m:r>
                        </m:sup>
                      </m:sSubSup>
                    </m:oMath>
                  </m:oMathPara>
                </a14:m>
                <a:endParaRPr lang="en-US" altLang="zh-CN" dirty="0" smtClean="0">
                  <a:latin typeface="Times New Roman" panose="02020603050405020304" pitchFamily="18" charset="0"/>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649576" y="1124416"/>
                <a:ext cx="5518958" cy="955839"/>
              </a:xfrm>
              <a:prstGeom prst="rect">
                <a:avLst/>
              </a:prstGeom>
              <a:blipFill rotWithShape="0">
                <a:blip r:embed="rId8"/>
                <a:stretch>
                  <a:fillRect l="-773" t="-4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649576" y="2425433"/>
                <a:ext cx="5518958" cy="369332"/>
              </a:xfrm>
              <a:prstGeom prst="rect">
                <a:avLst/>
              </a:prstGeom>
              <a:noFill/>
            </p:spPr>
            <p:txBody>
              <a:bodyPr wrap="square" rtlCol="0">
                <a:spAutoFit/>
              </a:bodyPr>
              <a:lstStyle/>
              <a:p>
                <a:pPr marL="342900" indent="-342900">
                  <a:buAutoNum type="arabicPeriod" startAt="8"/>
                </a:pPr>
                <a:r>
                  <a:rPr lang="en-US" altLang="zh-CN" dirty="0" smtClean="0">
                    <a:latin typeface="Times New Roman" panose="02020603050405020304" pitchFamily="18" charset="0"/>
                    <a:cs typeface="Times New Roman" panose="02020603050405020304" pitchFamily="18" charset="0"/>
                  </a:rPr>
                  <a:t>All related filters over class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𝑐</m:t>
                    </m:r>
                  </m:oMath>
                </a14:m>
                <a:r>
                  <a:rPr lang="en-US" altLang="zh-CN" dirty="0" smtClean="0">
                    <a:latin typeface="Times New Roman" panose="02020603050405020304" pitchFamily="18" charset="0"/>
                    <a:cs typeface="Times New Roman" panose="02020603050405020304" pitchFamily="18" charset="0"/>
                  </a:rPr>
                  <a:t>.</a:t>
                </a:r>
              </a:p>
            </p:txBody>
          </p:sp>
        </mc:Choice>
        <mc:Fallback xmlns="">
          <p:sp>
            <p:nvSpPr>
              <p:cNvPr id="25" name="文本框 24"/>
              <p:cNvSpPr txBox="1">
                <a:spLocks noRot="1" noChangeAspect="1" noMove="1" noResize="1" noEditPoints="1" noAdjustHandles="1" noChangeArrowheads="1" noChangeShapeType="1" noTextEdit="1"/>
              </p:cNvSpPr>
              <p:nvPr/>
            </p:nvSpPr>
            <p:spPr>
              <a:xfrm>
                <a:off x="6649576" y="2425433"/>
                <a:ext cx="5518958" cy="369332"/>
              </a:xfrm>
              <a:prstGeom prst="rect">
                <a:avLst/>
              </a:prstGeom>
              <a:blipFill rotWithShape="0">
                <a:blip r:embed="rId9"/>
                <a:stretch>
                  <a:fillRect l="-773" t="-10000" b="-26667"/>
                </a:stretch>
              </a:blipFill>
            </p:spPr>
            <p:txBody>
              <a:bodyPr/>
              <a:lstStyle/>
              <a:p>
                <a:r>
                  <a:rPr lang="zh-CN" altLang="en-US">
                    <a:noFill/>
                  </a:rPr>
                  <a:t> </a:t>
                </a:r>
              </a:p>
            </p:txBody>
          </p:sp>
        </mc:Fallback>
      </mc:AlternateContent>
      <p:pic>
        <p:nvPicPr>
          <p:cNvPr id="26" name="图片 25"/>
          <p:cNvPicPr>
            <a:picLocks noChangeAspect="1"/>
          </p:cNvPicPr>
          <p:nvPr/>
        </p:nvPicPr>
        <p:blipFill rotWithShape="1">
          <a:blip r:embed="rId10"/>
          <a:srcRect b="70241"/>
          <a:stretch/>
        </p:blipFill>
        <p:spPr>
          <a:xfrm>
            <a:off x="8230705" y="2796142"/>
            <a:ext cx="2562728" cy="316963"/>
          </a:xfrm>
          <a:prstGeom prst="rect">
            <a:avLst/>
          </a:prstGeom>
        </p:spPr>
      </p:pic>
      <p:pic>
        <p:nvPicPr>
          <p:cNvPr id="27" name="图片 26"/>
          <p:cNvPicPr>
            <a:picLocks noChangeAspect="1"/>
          </p:cNvPicPr>
          <p:nvPr/>
        </p:nvPicPr>
        <p:blipFill rotWithShape="1">
          <a:blip r:embed="rId10"/>
          <a:srcRect t="70078" b="163"/>
          <a:stretch/>
        </p:blipFill>
        <p:spPr>
          <a:xfrm>
            <a:off x="8230705" y="3159193"/>
            <a:ext cx="2562728" cy="316963"/>
          </a:xfrm>
          <a:prstGeom prst="rect">
            <a:avLst/>
          </a:prstGeom>
        </p:spPr>
      </p:pic>
      <p:sp>
        <p:nvSpPr>
          <p:cNvPr id="28" name="文本框 27"/>
          <p:cNvSpPr txBox="1"/>
          <p:nvPr/>
        </p:nvSpPr>
        <p:spPr>
          <a:xfrm>
            <a:off x="6649576" y="2117165"/>
            <a:ext cx="5518958"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The metrics averaged for all filters</a:t>
            </a:r>
          </a:p>
        </p:txBody>
      </p:sp>
      <p:sp>
        <p:nvSpPr>
          <p:cNvPr id="29" name="文本框 28"/>
          <p:cNvSpPr txBox="1"/>
          <p:nvPr/>
        </p:nvSpPr>
        <p:spPr>
          <a:xfrm>
            <a:off x="6649576" y="3479882"/>
            <a:ext cx="5518958"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9.  All filters over all classes.</a:t>
            </a:r>
          </a:p>
        </p:txBody>
      </p:sp>
      <p:pic>
        <p:nvPicPr>
          <p:cNvPr id="30" name="图片 29"/>
          <p:cNvPicPr>
            <a:picLocks noChangeAspect="1"/>
          </p:cNvPicPr>
          <p:nvPr/>
        </p:nvPicPr>
        <p:blipFill rotWithShape="1">
          <a:blip r:embed="rId11"/>
          <a:srcRect b="66938"/>
          <a:stretch/>
        </p:blipFill>
        <p:spPr>
          <a:xfrm>
            <a:off x="8249955" y="3845520"/>
            <a:ext cx="2728139" cy="350697"/>
          </a:xfrm>
          <a:prstGeom prst="rect">
            <a:avLst/>
          </a:prstGeom>
        </p:spPr>
      </p:pic>
      <p:pic>
        <p:nvPicPr>
          <p:cNvPr id="31" name="图片 30"/>
          <p:cNvPicPr>
            <a:picLocks noChangeAspect="1"/>
          </p:cNvPicPr>
          <p:nvPr/>
        </p:nvPicPr>
        <p:blipFill rotWithShape="1">
          <a:blip r:embed="rId11"/>
          <a:srcRect t="67368" b="-430"/>
          <a:stretch/>
        </p:blipFill>
        <p:spPr>
          <a:xfrm>
            <a:off x="8249955" y="4212297"/>
            <a:ext cx="2728139" cy="350697"/>
          </a:xfrm>
          <a:prstGeom prst="rect">
            <a:avLst/>
          </a:prstGeom>
        </p:spPr>
      </p:pic>
      <p:sp>
        <p:nvSpPr>
          <p:cNvPr id="32" name="文本框 31"/>
          <p:cNvSpPr txBox="1"/>
          <p:nvPr/>
        </p:nvSpPr>
        <p:spPr>
          <a:xfrm>
            <a:off x="6649576" y="4740140"/>
            <a:ext cx="5719484"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Metrics for Localization with All Filters</a:t>
            </a:r>
          </a:p>
        </p:txBody>
      </p:sp>
      <mc:AlternateContent xmlns:mc="http://schemas.openxmlformats.org/markup-compatibility/2006" xmlns:a14="http://schemas.microsoft.com/office/drawing/2010/main">
        <mc:Choice Requires="a14">
          <p:sp>
            <p:nvSpPr>
              <p:cNvPr id="33" name="文本框 32"/>
              <p:cNvSpPr txBox="1"/>
              <p:nvPr/>
            </p:nvSpPr>
            <p:spPr>
              <a:xfrm>
                <a:off x="6649576" y="5109472"/>
                <a:ext cx="5518958" cy="1384546"/>
              </a:xfrm>
              <a:prstGeom prst="rect">
                <a:avLst/>
              </a:prstGeom>
              <a:noFill/>
            </p:spPr>
            <p:txBody>
              <a:bodyPr wrap="square" rtlCol="0">
                <a:spAutoFit/>
              </a:bodyPr>
              <a:lstStyle/>
              <a:p>
                <a:pPr marL="342900" indent="-342900">
                  <a:buAutoNum type="arabicPeriod"/>
                </a:pPr>
                <a:r>
                  <a:rPr lang="en-US" altLang="zh-CN" dirty="0" smtClean="0">
                    <a:latin typeface="Times New Roman" panose="02020603050405020304" pitchFamily="18" charset="0"/>
                    <a:cs typeface="Times New Roman" panose="02020603050405020304" pitchFamily="18" charset="0"/>
                  </a:rPr>
                  <a:t>IoU </a:t>
                </a:r>
                <a:r>
                  <a:rPr lang="zh-CN" altLang="en-US" dirty="0" smtClean="0">
                    <a:latin typeface="Times New Roman" panose="02020603050405020304" pitchFamily="18" charset="0"/>
                    <a:cs typeface="Times New Roman" panose="02020603050405020304" pitchFamily="18" charset="0"/>
                  </a:rPr>
                  <a:t>与 </a:t>
                </a:r>
                <a:r>
                  <a:rPr lang="en-US" altLang="zh-CN" dirty="0" err="1" smtClean="0">
                    <a:latin typeface="Times New Roman" panose="02020603050405020304" pitchFamily="18" charset="0"/>
                    <a:cs typeface="Times New Roman" panose="02020603050405020304" pitchFamily="18" charset="0"/>
                  </a:rPr>
                  <a:t>Apn</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的定义域前面几乎一致，不同的是，在 </a:t>
                </a:r>
                <a:r>
                  <a:rPr lang="en-US" altLang="zh-CN" dirty="0" smtClean="0">
                    <a:latin typeface="Times New Roman" panose="02020603050405020304" pitchFamily="18" charset="0"/>
                    <a:cs typeface="Times New Roman" panose="02020603050405020304" pitchFamily="18" charset="0"/>
                  </a:rPr>
                  <a:t>CAM </a:t>
                </a:r>
                <a:r>
                  <a:rPr lang="zh-CN" altLang="en-US" dirty="0" smtClean="0">
                    <a:latin typeface="Times New Roman" panose="02020603050405020304" pitchFamily="18" charset="0"/>
                    <a:cs typeface="Times New Roman" panose="02020603050405020304" pitchFamily="18" charset="0"/>
                  </a:rPr>
                  <a:t>中，不用区分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𝑘</m:t>
                    </m:r>
                  </m:oMath>
                </a14:m>
                <a:r>
                  <a:rPr lang="zh-CN" altLang="en-US" dirty="0" smtClean="0">
                    <a:latin typeface="Times New Roman" panose="02020603050405020304" pitchFamily="18" charset="0"/>
                    <a:cs typeface="Times New Roman" panose="02020603050405020304" pitchFamily="18" charset="0"/>
                  </a:rPr>
                  <a:t>，而是 </a:t>
                </a:r>
                <a:endParaRPr lang="en-US" altLang="zh-CN"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acc>
                            <m:accPr>
                              <m:chr m:val="̂"/>
                              <m:ctrlPr>
                                <a:rPr lang="en-US" altLang="zh-CN"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𝑆</m:t>
                              </m:r>
                            </m:e>
                          </m:acc>
                        </m:e>
                        <m:sub>
                          <m:r>
                            <a:rPr lang="en-US" altLang="zh-CN" b="0" i="1" smtClean="0">
                              <a:latin typeface="Cambria Math" panose="02040503050406030204" pitchFamily="18" charset="0"/>
                              <a:cs typeface="Times New Roman" panose="02020603050405020304" pitchFamily="18" charset="0"/>
                            </a:rPr>
                            <m:t>𝑥</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𝐼</m:t>
                      </m:r>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𝑟𝑒𝑠𝑖𝑧𝑒</m:t>
                          </m:r>
                          <m:d>
                            <m:dPr>
                              <m:ctrlPr>
                                <a:rPr lang="en-US" altLang="zh-CN" b="0" i="1" smtClean="0">
                                  <a:latin typeface="Cambria Math" panose="02040503050406030204" pitchFamily="18" charset="0"/>
                                  <a:cs typeface="Times New Roman" panose="02020603050405020304" pitchFamily="18" charset="0"/>
                                </a:rPr>
                              </m:ctrlPr>
                            </m:dPr>
                            <m:e>
                              <m:nary>
                                <m:naryPr>
                                  <m:chr m:val="∑"/>
                                  <m:supHide m:val="on"/>
                                  <m:ctrlPr>
                                    <a:rPr lang="en-US" altLang="zh-CN" b="0" i="1" smtClean="0">
                                      <a:latin typeface="Cambria Math" panose="02040503050406030204" pitchFamily="18" charset="0"/>
                                      <a:cs typeface="Times New Roman" panose="02020603050405020304" pitchFamily="18" charset="0"/>
                                    </a:rPr>
                                  </m:ctrlPr>
                                </m:naryPr>
                                <m:sub>
                                  <m:r>
                                    <a:rPr lang="en-US" altLang="zh-CN" b="0" i="1" smtClean="0">
                                      <a:latin typeface="Cambria Math" panose="02040503050406030204" pitchFamily="18" charset="0"/>
                                      <a:cs typeface="Times New Roman" panose="02020603050405020304" pitchFamily="18" charset="0"/>
                                    </a:rPr>
                                    <m:t>𝑘</m:t>
                                  </m:r>
                                </m:sub>
                                <m:sup/>
                                <m:e>
                                  <m:sSubSup>
                                    <m:sSubSupPr>
                                      <m:ctrlPr>
                                        <a:rPr lang="en-US" altLang="zh-CN" b="0" i="1" smtClean="0">
                                          <a:latin typeface="Cambria Math" panose="02040503050406030204" pitchFamily="18" charset="0"/>
                                          <a:cs typeface="Times New Roman" panose="02020603050405020304" pitchFamily="18" charset="0"/>
                                        </a:rPr>
                                      </m:ctrlPr>
                                    </m:sSubSupPr>
                                    <m:e>
                                      <m:r>
                                        <a:rPr lang="en-US" altLang="zh-CN" b="0" i="1" smtClean="0">
                                          <a:latin typeface="Cambria Math" panose="02040503050406030204" pitchFamily="18" charset="0"/>
                                          <a:cs typeface="Times New Roman" panose="02020603050405020304" pitchFamily="18" charset="0"/>
                                        </a:rPr>
                                        <m:t>𝑊</m:t>
                                      </m:r>
                                    </m:e>
                                    <m:sub>
                                      <m:r>
                                        <a:rPr lang="en-US" altLang="zh-CN" b="0" i="1" smtClean="0">
                                          <a:latin typeface="Cambria Math" panose="02040503050406030204" pitchFamily="18" charset="0"/>
                                          <a:cs typeface="Times New Roman" panose="02020603050405020304" pitchFamily="18" charset="0"/>
                                        </a:rPr>
                                        <m:t>𝑐</m:t>
                                      </m:r>
                                    </m:sub>
                                    <m:sup>
                                      <m:r>
                                        <a:rPr lang="en-US" altLang="zh-CN" b="0" i="1" smtClean="0">
                                          <a:latin typeface="Cambria Math" panose="02040503050406030204" pitchFamily="18" charset="0"/>
                                          <a:cs typeface="Times New Roman" panose="02020603050405020304" pitchFamily="18" charset="0"/>
                                        </a:rPr>
                                        <m:t>𝑘</m:t>
                                      </m:r>
                                    </m:sup>
                                  </m:sSubSup>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𝐴</m:t>
                                      </m:r>
                                    </m:e>
                                    <m:sub>
                                      <m:r>
                                        <a:rPr lang="en-US" altLang="zh-CN" b="0" i="1" smtClean="0">
                                          <a:latin typeface="Cambria Math" panose="02040503050406030204" pitchFamily="18" charset="0"/>
                                          <a:cs typeface="Times New Roman" panose="02020603050405020304" pitchFamily="18" charset="0"/>
                                        </a:rPr>
                                        <m:t>𝑘</m:t>
                                      </m:r>
                                    </m:sub>
                                  </m:sSub>
                                </m:e>
                              </m:nary>
                            </m:e>
                          </m:d>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𝑡h𝑟𝑒𝑠h𝑜𝑙𝑑</m:t>
                          </m:r>
                        </m:e>
                      </m:d>
                    </m:oMath>
                  </m:oMathPara>
                </a14:m>
                <a:endParaRPr lang="en-US" altLang="zh-CN" dirty="0" smtClean="0">
                  <a:latin typeface="Times New Roman" panose="02020603050405020304" pitchFamily="18" charset="0"/>
                  <a:cs typeface="Times New Roman" panose="02020603050405020304" pitchFamily="18" charset="0"/>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6649576" y="5109472"/>
                <a:ext cx="5518958" cy="1384546"/>
              </a:xfrm>
              <a:prstGeom prst="rect">
                <a:avLst/>
              </a:prstGeom>
              <a:blipFill rotWithShape="0">
                <a:blip r:embed="rId12"/>
                <a:stretch>
                  <a:fillRect l="-773" t="-30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1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P spid="17" grpId="0"/>
      <p:bldP spid="18" grpId="0"/>
      <p:bldP spid="19" grpId="0"/>
      <p:bldP spid="21" grpId="0"/>
      <p:bldP spid="25" grpId="0"/>
      <p:bldP spid="28" grpId="0"/>
      <p:bldP spid="29" grpId="0"/>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9382" y="228600"/>
            <a:ext cx="3764428" cy="830997"/>
          </a:xfrm>
          <a:prstGeom prst="rect">
            <a:avLst/>
          </a:prstGeom>
          <a:noFill/>
        </p:spPr>
        <p:txBody>
          <a:bodyPr wrap="none" rtlCol="0">
            <a:spAutoFit/>
          </a:bodyPr>
          <a:lstStyle/>
          <a:p>
            <a:r>
              <a:rPr lang="en-US" altLang="zh-CN" sz="2800" b="1" dirty="0" smtClean="0">
                <a:latin typeface="Times New Roman" panose="02020603050405020304" pitchFamily="18" charset="0"/>
                <a:cs typeface="Times New Roman" panose="02020603050405020304" pitchFamily="18" charset="0"/>
              </a:rPr>
              <a:t>Applications</a:t>
            </a:r>
          </a:p>
          <a:p>
            <a:r>
              <a:rPr lang="en-US" altLang="zh-CN" sz="2000" b="1" dirty="0" smtClean="0">
                <a:latin typeface="Times New Roman" panose="02020603050405020304" pitchFamily="18" charset="0"/>
                <a:cs typeface="Times New Roman" panose="02020603050405020304" pitchFamily="18" charset="0"/>
              </a:rPr>
              <a:t>2.  Adversarial Sample Detection</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363682" y="1059597"/>
            <a:ext cx="11828318" cy="923330"/>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对抗攻击样本的特点：</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在 </a:t>
            </a:r>
            <a:r>
              <a:rPr lang="en-US" altLang="zh-CN" dirty="0" smtClean="0">
                <a:latin typeface="Times New Roman" panose="02020603050405020304" pitchFamily="18" charset="0"/>
                <a:cs typeface="Times New Roman" panose="02020603050405020304" pitchFamily="18" charset="0"/>
              </a:rPr>
              <a:t>NN </a:t>
            </a:r>
            <a:r>
              <a:rPr lang="zh-CN" altLang="en-US" dirty="0" smtClean="0">
                <a:latin typeface="Times New Roman" panose="02020603050405020304" pitchFamily="18" charset="0"/>
                <a:cs typeface="Times New Roman" panose="02020603050405020304" pitchFamily="18" charset="0"/>
              </a:rPr>
              <a:t>的浅层，其表征与原样本相似</a:t>
            </a:r>
            <a:r>
              <a:rPr lang="zh-CN" altLang="en-US" dirty="0">
                <a:latin typeface="Times New Roman" panose="02020603050405020304" pitchFamily="18" charset="0"/>
                <a:cs typeface="Times New Roman" panose="02020603050405020304" pitchFamily="18" charset="0"/>
              </a:rPr>
              <a:t>（其偏向</a:t>
            </a:r>
            <a:r>
              <a:rPr lang="zh-CN" altLang="en-US" dirty="0" smtClean="0">
                <a:latin typeface="Times New Roman" panose="02020603050405020304" pitchFamily="18" charset="0"/>
                <a:cs typeface="Times New Roman" panose="02020603050405020304" pitchFamily="18" charset="0"/>
              </a:rPr>
              <a:t>于落在正确类别的子空间中）；</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在 </a:t>
            </a:r>
            <a:r>
              <a:rPr lang="en-US" altLang="zh-CN" dirty="0" smtClean="0">
                <a:latin typeface="Times New Roman" panose="02020603050405020304" pitchFamily="18" charset="0"/>
                <a:cs typeface="Times New Roman" panose="02020603050405020304" pitchFamily="18" charset="0"/>
              </a:rPr>
              <a:t>NN </a:t>
            </a:r>
            <a:r>
              <a:rPr lang="zh-CN" altLang="en-US" dirty="0" smtClean="0">
                <a:latin typeface="Times New Roman" panose="02020603050405020304" pitchFamily="18" charset="0"/>
                <a:cs typeface="Times New Roman" panose="02020603050405020304" pitchFamily="18" charset="0"/>
              </a:rPr>
              <a:t>的深层，其表征偏向于落在错误的目标类别的子空间中。</a:t>
            </a:r>
            <a:endParaRPr lang="en-US" altLang="zh-CN"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481264" y="2051858"/>
            <a:ext cx="3699359" cy="1727511"/>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4292867" y="2794484"/>
                <a:ext cx="4610501" cy="984885"/>
              </a:xfrm>
              <a:prstGeom prst="rect">
                <a:avLst/>
              </a:prstGeom>
              <a:noFill/>
            </p:spPr>
            <p:txBody>
              <a:bodyPr wrap="square" rtlCol="0">
                <a:spAutoFit/>
              </a:bodyPr>
              <a:lstStyle/>
              <a:p>
                <a:r>
                  <a:rPr lang="en-US" altLang="zh-CN" sz="1600" b="1" dirty="0" smtClean="0"/>
                  <a:t>Settings</a:t>
                </a:r>
                <a:endParaRPr lang="en-US" altLang="zh-CN" sz="1400" b="1" dirty="0" smtClean="0"/>
              </a:p>
              <a:p>
                <a:r>
                  <a:rPr lang="en-US" altLang="zh-CN" sz="1400" dirty="0" smtClean="0"/>
                  <a:t>FGDM --</a:t>
                </a:r>
                <a14:m>
                  <m:oMath xmlns:m="http://schemas.openxmlformats.org/officeDocument/2006/math">
                    <m:r>
                      <a:rPr lang="en-US" altLang="zh-CN" sz="1400" b="0" i="1" smtClean="0">
                        <a:latin typeface="Cambria Math" panose="02040503050406030204" pitchFamily="18" charset="0"/>
                      </a:rPr>
                      <m:t>𝜖</m:t>
                    </m:r>
                    <m:r>
                      <a:rPr lang="en-US" altLang="zh-CN" sz="1400" b="0" i="1" smtClean="0">
                        <a:latin typeface="Cambria Math" panose="02040503050406030204" pitchFamily="18" charset="0"/>
                      </a:rPr>
                      <m:t>=0.031</m:t>
                    </m:r>
                  </m:oMath>
                </a14:m>
                <a:endParaRPr lang="en-US" altLang="zh-CN" sz="1400" dirty="0" smtClean="0"/>
              </a:p>
              <a:p>
                <a:r>
                  <a:rPr lang="en-US" altLang="zh-CN" sz="1400" dirty="0" smtClean="0"/>
                  <a:t>PGD --</a:t>
                </a:r>
                <a14:m>
                  <m:oMath xmlns:m="http://schemas.openxmlformats.org/officeDocument/2006/math">
                    <m:r>
                      <a:rPr lang="en-US" altLang="zh-CN" sz="1400" b="0" i="1" smtClean="0">
                        <a:latin typeface="Cambria Math" panose="02040503050406030204" pitchFamily="18" charset="0"/>
                      </a:rPr>
                      <m:t>𝜖</m:t>
                    </m:r>
                    <m:r>
                      <a:rPr lang="en-US" altLang="zh-CN" sz="1400" b="0" i="1" smtClean="0">
                        <a:latin typeface="Cambria Math" panose="02040503050406030204" pitchFamily="18" charset="0"/>
                      </a:rPr>
                      <m:t>=0.031, </m:t>
                    </m:r>
                    <m:r>
                      <a:rPr lang="en-US" altLang="zh-CN" sz="1400" b="0" i="1" smtClean="0">
                        <a:latin typeface="Cambria Math" panose="02040503050406030204" pitchFamily="18" charset="0"/>
                      </a:rPr>
                      <m:t>𝑖𝑡𝑒𝑟</m:t>
                    </m:r>
                    <m:r>
                      <a:rPr lang="en-US" altLang="zh-CN" sz="1400" b="0" i="1" smtClean="0">
                        <a:latin typeface="Cambria Math" panose="02040503050406030204" pitchFamily="18" charset="0"/>
                      </a:rPr>
                      <m:t>=7</m:t>
                    </m:r>
                  </m:oMath>
                </a14:m>
                <a:endParaRPr lang="en-US" altLang="zh-CN" sz="1400" dirty="0" smtClean="0"/>
              </a:p>
              <a:p>
                <a:r>
                  <a:rPr lang="en-US" altLang="zh-CN" sz="1400" dirty="0" smtClean="0"/>
                  <a:t>CW --</a:t>
                </a:r>
                <a14:m>
                  <m:oMath xmlns:m="http://schemas.openxmlformats.org/officeDocument/2006/math">
                    <m:r>
                      <m:rPr>
                        <m:sty m:val="p"/>
                      </m:rPr>
                      <a:rPr lang="en-US" altLang="zh-CN" sz="1400" b="0" i="0" smtClean="0">
                        <a:latin typeface="Cambria Math" panose="02040503050406030204" pitchFamily="18" charset="0"/>
                      </a:rPr>
                      <m:t>max</m:t>
                    </m:r>
                    <m:r>
                      <m:rPr>
                        <m:lit/>
                      </m:rPr>
                      <a:rPr lang="en-US" altLang="zh-CN" sz="1400" b="0" i="1" smtClean="0">
                        <a:latin typeface="Cambria Math" panose="02040503050406030204" pitchFamily="18" charset="0"/>
                      </a:rPr>
                      <m:t>_</m:t>
                    </m:r>
                    <m:r>
                      <a:rPr lang="en-US" altLang="zh-CN" sz="1400" b="0" i="1" smtClean="0">
                        <a:latin typeface="Cambria Math" panose="02040503050406030204" pitchFamily="18" charset="0"/>
                      </a:rPr>
                      <m:t>𝑖𝑡𝑒𝑟𝑎𝑡𝑖𝑜𝑛𝑠</m:t>
                    </m:r>
                    <m:r>
                      <a:rPr lang="en-US" altLang="zh-CN" sz="1400" b="0" i="1" smtClean="0">
                        <a:latin typeface="Cambria Math" panose="02040503050406030204" pitchFamily="18" charset="0"/>
                      </a:rPr>
                      <m:t>=100</m:t>
                    </m:r>
                  </m:oMath>
                </a14:m>
                <a:endParaRPr lang="zh-CN" altLang="en-US" sz="1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4292867" y="2794484"/>
                <a:ext cx="4610501" cy="984885"/>
              </a:xfrm>
              <a:prstGeom prst="rect">
                <a:avLst/>
              </a:prstGeom>
              <a:blipFill rotWithShape="0">
                <a:blip r:embed="rId4"/>
                <a:stretch>
                  <a:fillRect l="-661" t="-1852" b="-5556"/>
                </a:stretch>
              </a:blipFill>
            </p:spPr>
            <p:txBody>
              <a:bodyPr/>
              <a:lstStyle/>
              <a:p>
                <a:r>
                  <a:rPr lang="zh-CN" altLang="en-US">
                    <a:noFill/>
                  </a:rPr>
                  <a:t> </a:t>
                </a:r>
              </a:p>
            </p:txBody>
          </p:sp>
        </mc:Fallback>
      </mc:AlternateContent>
      <p:sp>
        <p:nvSpPr>
          <p:cNvPr id="6" name="文本框 5"/>
          <p:cNvSpPr txBox="1"/>
          <p:nvPr/>
        </p:nvSpPr>
        <p:spPr>
          <a:xfrm>
            <a:off x="363682" y="3848300"/>
            <a:ext cx="11828318"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Conclusion</a:t>
            </a:r>
          </a:p>
          <a:p>
            <a:r>
              <a:rPr lang="en-US" altLang="zh-CN" dirty="0" smtClean="0">
                <a:latin typeface="Times New Roman" panose="02020603050405020304" pitchFamily="18" charset="0"/>
                <a:cs typeface="Times New Roman" panose="02020603050405020304" pitchFamily="18" charset="0"/>
              </a:rPr>
              <a:t>CSG </a:t>
            </a:r>
            <a:r>
              <a:rPr lang="zh-CN" altLang="en-US" dirty="0" smtClean="0">
                <a:latin typeface="Times New Roman" panose="02020603050405020304" pitchFamily="18" charset="0"/>
                <a:cs typeface="Times New Roman" panose="02020603050405020304" pitchFamily="18" charset="0"/>
              </a:rPr>
              <a:t>训练的模型更难被攻击。</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336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9382" y="228600"/>
            <a:ext cx="1901483" cy="523220"/>
          </a:xfrm>
          <a:prstGeom prst="rect">
            <a:avLst/>
          </a:prstGeom>
          <a:noFill/>
        </p:spPr>
        <p:txBody>
          <a:bodyPr wrap="none" rtlCol="0">
            <a:spAutoFit/>
          </a:bodyPr>
          <a:lstStyle/>
          <a:p>
            <a:r>
              <a:rPr lang="en-US" altLang="zh-CN" sz="2800" b="1" dirty="0" smtClean="0">
                <a:latin typeface="Times New Roman" panose="02020603050405020304" pitchFamily="18" charset="0"/>
                <a:cs typeface="Times New Roman" panose="02020603050405020304" pitchFamily="18" charset="0"/>
              </a:rPr>
              <a:t>Conclusion</a:t>
            </a:r>
          </a:p>
        </p:txBody>
      </p:sp>
      <p:sp>
        <p:nvSpPr>
          <p:cNvPr id="6" name="文本框 5"/>
          <p:cNvSpPr txBox="1"/>
          <p:nvPr/>
        </p:nvSpPr>
        <p:spPr>
          <a:xfrm>
            <a:off x="363682" y="1059597"/>
            <a:ext cx="11828318"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A simple yet effective structure – Class-Specific Gate (CSG) it proposed to induce filter differentiation in CNNs.</a:t>
            </a:r>
          </a:p>
        </p:txBody>
      </p:sp>
      <p:sp>
        <p:nvSpPr>
          <p:cNvPr id="7" name="文本框 6"/>
          <p:cNvSpPr txBox="1"/>
          <p:nvPr/>
        </p:nvSpPr>
        <p:spPr>
          <a:xfrm>
            <a:off x="363682" y="1428929"/>
            <a:ext cx="11828318"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The </a:t>
            </a:r>
            <a:r>
              <a:rPr lang="en-US" altLang="zh-CN" dirty="0" err="1" smtClean="0">
                <a:latin typeface="Times New Roman" panose="02020603050405020304" pitchFamily="18" charset="0"/>
                <a:cs typeface="Times New Roman" panose="02020603050405020304" pitchFamily="18" charset="0"/>
              </a:rPr>
              <a:t>sparsity</a:t>
            </a:r>
            <a:r>
              <a:rPr lang="en-US" altLang="zh-CN" dirty="0" smtClean="0">
                <a:latin typeface="Times New Roman" panose="02020603050405020304" pitchFamily="18" charset="0"/>
                <a:cs typeface="Times New Roman" panose="02020603050405020304" pitchFamily="18" charset="0"/>
              </a:rPr>
              <a:t> of the </a:t>
            </a:r>
            <a:r>
              <a:rPr lang="en-US" altLang="zh-CN" i="1" dirty="0" smtClean="0">
                <a:latin typeface="Times New Roman" panose="02020603050405020304" pitchFamily="18" charset="0"/>
                <a:cs typeface="Times New Roman" panose="02020603050405020304" pitchFamily="18" charset="0"/>
              </a:rPr>
              <a:t>Gate Matrix </a:t>
            </a:r>
            <a:r>
              <a:rPr lang="en-US" altLang="zh-CN" dirty="0" smtClean="0">
                <a:latin typeface="Times New Roman" panose="02020603050405020304" pitchFamily="18" charset="0"/>
                <a:cs typeface="Times New Roman" panose="02020603050405020304" pitchFamily="18" charset="0"/>
              </a:rPr>
              <a:t>encourages class-specific filters, which yields sparse and highly class-related representations.</a:t>
            </a:r>
          </a:p>
        </p:txBody>
      </p:sp>
      <mc:AlternateContent xmlns:mc="http://schemas.openxmlformats.org/markup-compatibility/2006" xmlns:a14="http://schemas.microsoft.com/office/drawing/2010/main">
        <mc:Choice Requires="a14">
          <p:sp>
            <p:nvSpPr>
              <p:cNvPr id="8" name="文本框 7"/>
              <p:cNvSpPr txBox="1"/>
              <p:nvPr/>
            </p:nvSpPr>
            <p:spPr>
              <a:xfrm>
                <a:off x="363682" y="2167593"/>
                <a:ext cx="11828318" cy="1754326"/>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Future</a:t>
                </a:r>
              </a:p>
              <a:p>
                <a:r>
                  <a:rPr lang="en-US" altLang="zh-CN" dirty="0" smtClean="0">
                    <a:latin typeface="Times New Roman" panose="02020603050405020304" pitchFamily="18" charset="0"/>
                    <a:cs typeface="Times New Roman" panose="02020603050405020304" pitchFamily="18" charset="0"/>
                  </a:rPr>
                  <a:t>What if used in detection and segmentation tasks? </a:t>
                </a:r>
              </a:p>
              <a:p>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图像分割：</a:t>
                </a:r>
                <a:r>
                  <a:rPr lang="en-US" altLang="zh-CN" dirty="0" smtClean="0">
                    <a:latin typeface="Times New Roman" panose="02020603050405020304" pitchFamily="18" charset="0"/>
                    <a:cs typeface="Times New Roman" panose="02020603050405020304" pitchFamily="18" charset="0"/>
                  </a:rPr>
                  <a:t>Different groups of filters for different semantics?</a:t>
                </a:r>
              </a:p>
              <a:p>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实例分割？</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物体检测：</a:t>
                </a:r>
                <a:r>
                  <a:rPr lang="en-US" altLang="zh-CN" dirty="0" smtClean="0">
                    <a:latin typeface="Times New Roman" panose="02020603050405020304" pitchFamily="18" charset="0"/>
                    <a:cs typeface="Times New Roman" panose="02020603050405020304" pitchFamily="18" charset="0"/>
                  </a:rPr>
                  <a:t>Different groups of filters for different categories? Scales (but not in multi scale structure)?</a:t>
                </a:r>
              </a:p>
              <a:p>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生成任务：</a:t>
                </a:r>
                <a:r>
                  <a:rPr lang="en-US" altLang="zh-CN" dirty="0" smtClean="0">
                    <a:latin typeface="Times New Roman" panose="02020603050405020304" pitchFamily="18" charset="0"/>
                    <a:cs typeface="Times New Roman" panose="02020603050405020304" pitchFamily="18" charset="0"/>
                  </a:rPr>
                  <a:t>Different groups of filters for different categories, just like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𝑝𝑠𝑑</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𝑠𝑎𝑖</m:t>
                    </m:r>
                  </m:oMath>
                </a14:m>
                <a:r>
                  <a:rPr lang="en-US" altLang="zh-CN" dirty="0" smtClean="0">
                    <a:latin typeface="Times New Roman" panose="02020603050405020304" pitchFamily="18" charset="0"/>
                    <a:cs typeface="Times New Roman" panose="02020603050405020304" pitchFamily="18" charset="0"/>
                  </a:rPr>
                  <a:t> files?</a:t>
                </a:r>
              </a:p>
            </p:txBody>
          </p:sp>
        </mc:Choice>
        <mc:Fallback xmlns="">
          <p:sp>
            <p:nvSpPr>
              <p:cNvPr id="8" name="文本框 7"/>
              <p:cNvSpPr txBox="1">
                <a:spLocks noRot="1" noChangeAspect="1" noMove="1" noResize="1" noEditPoints="1" noAdjustHandles="1" noChangeArrowheads="1" noChangeShapeType="1" noTextEdit="1"/>
              </p:cNvSpPr>
              <p:nvPr/>
            </p:nvSpPr>
            <p:spPr>
              <a:xfrm>
                <a:off x="363682" y="2167593"/>
                <a:ext cx="11828318" cy="1754326"/>
              </a:xfrm>
              <a:prstGeom prst="rect">
                <a:avLst/>
              </a:prstGeom>
              <a:blipFill rotWithShape="0">
                <a:blip r:embed="rId2"/>
                <a:stretch>
                  <a:fillRect l="-464" t="-2091" b="-52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27268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6015" y="871671"/>
            <a:ext cx="7103227" cy="369332"/>
          </a:xfrm>
          <a:prstGeom prst="rect">
            <a:avLst/>
          </a:prstGeom>
          <a:noFill/>
        </p:spPr>
        <p:txBody>
          <a:bodyPr wrap="none" rtlCol="0">
            <a:spAutoFit/>
          </a:bodyPr>
          <a:lstStyle/>
          <a:p>
            <a:r>
              <a:rPr lang="en-US" altLang="zh-CN" dirty="0" smtClean="0">
                <a:latin typeface="Times New Roman" panose="02020603050405020304" pitchFamily="18" charset="0"/>
                <a:cs typeface="Times New Roman" panose="02020603050405020304" pitchFamily="18" charset="0"/>
              </a:rPr>
              <a:t>2.  Relationships between filters/feature maps and semantics is image level</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76014" y="1241003"/>
            <a:ext cx="11596644"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）特点：</a:t>
            </a:r>
            <a:r>
              <a:rPr lang="en-US" altLang="zh-CN" dirty="0" smtClean="0">
                <a:latin typeface="Times New Roman" panose="02020603050405020304" pitchFamily="18" charset="0"/>
                <a:cs typeface="Times New Roman" panose="02020603050405020304" pitchFamily="18" charset="0"/>
              </a:rPr>
              <a:t>Attention-map like</a:t>
            </a:r>
          </a:p>
          <a:p>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）根据应用于 </a:t>
            </a:r>
            <a:r>
              <a:rPr lang="en-US" altLang="zh-CN" dirty="0" err="1" smtClean="0">
                <a:latin typeface="Times New Roman" panose="02020603050405020304" pitchFamily="18" charset="0"/>
                <a:cs typeface="Times New Roman" panose="02020603050405020304" pitchFamily="18" charset="0"/>
              </a:rPr>
              <a:t>downstreaming</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结构（分类、检测）和 </a:t>
            </a:r>
            <a:r>
              <a:rPr lang="en-US" altLang="zh-CN" dirty="0" err="1" smtClean="0">
                <a:latin typeface="Times New Roman" panose="02020603050405020304" pitchFamily="18" charset="0"/>
                <a:cs typeface="Times New Roman" panose="02020603050405020304" pitchFamily="18" charset="0"/>
              </a:rPr>
              <a:t>upstreaming</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结构（</a:t>
            </a:r>
            <a:r>
              <a:rPr lang="en-US" altLang="zh-CN" dirty="0" smtClean="0">
                <a:latin typeface="Times New Roman" panose="02020603050405020304" pitchFamily="18" charset="0"/>
                <a:cs typeface="Times New Roman" panose="02020603050405020304" pitchFamily="18" charset="0"/>
              </a:rPr>
              <a:t>noise2image </a:t>
            </a:r>
            <a:r>
              <a:rPr lang="zh-CN" altLang="en-US" dirty="0" smtClean="0">
                <a:latin typeface="Times New Roman" panose="02020603050405020304" pitchFamily="18" charset="0"/>
                <a:cs typeface="Times New Roman" panose="02020603050405020304" pitchFamily="18" charset="0"/>
              </a:rPr>
              <a:t>的生成任务）工作方向不同。</a:t>
            </a:r>
            <a:endParaRPr lang="en-US" altLang="zh-CN" dirty="0" smtClean="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590642" y="1887612"/>
            <a:ext cx="2880116" cy="4682397"/>
          </a:xfrm>
          <a:prstGeom prst="rect">
            <a:avLst/>
          </a:prstGeom>
        </p:spPr>
      </p:pic>
      <p:pic>
        <p:nvPicPr>
          <p:cNvPr id="7" name="图片 6"/>
          <p:cNvPicPr>
            <a:picLocks noChangeAspect="1"/>
          </p:cNvPicPr>
          <p:nvPr/>
        </p:nvPicPr>
        <p:blipFill>
          <a:blip r:embed="rId4"/>
          <a:stretch>
            <a:fillRect/>
          </a:stretch>
        </p:blipFill>
        <p:spPr>
          <a:xfrm>
            <a:off x="590641" y="1887334"/>
            <a:ext cx="3091240" cy="4678822"/>
          </a:xfrm>
          <a:prstGeom prst="rect">
            <a:avLst/>
          </a:prstGeom>
        </p:spPr>
      </p:pic>
      <p:pic>
        <p:nvPicPr>
          <p:cNvPr id="8" name="图片 7"/>
          <p:cNvPicPr>
            <a:picLocks noChangeAspect="1"/>
          </p:cNvPicPr>
          <p:nvPr/>
        </p:nvPicPr>
        <p:blipFill>
          <a:blip r:embed="rId5"/>
          <a:stretch>
            <a:fillRect/>
          </a:stretch>
        </p:blipFill>
        <p:spPr>
          <a:xfrm>
            <a:off x="3996672" y="3425418"/>
            <a:ext cx="7899074" cy="3140738"/>
          </a:xfrm>
          <a:prstGeom prst="rect">
            <a:avLst/>
          </a:prstGeom>
        </p:spPr>
      </p:pic>
    </p:spTree>
    <p:extLst>
      <p:ext uri="{BB962C8B-B14F-4D97-AF65-F5344CB8AC3E}">
        <p14:creationId xmlns:p14="http://schemas.microsoft.com/office/powerpoint/2010/main" val="26479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9382" y="228600"/>
            <a:ext cx="1521570" cy="523220"/>
          </a:xfrm>
          <a:prstGeom prst="rect">
            <a:avLst/>
          </a:prstGeom>
          <a:noFill/>
        </p:spPr>
        <p:txBody>
          <a:bodyPr wrap="none" rtlCol="0">
            <a:spAutoFit/>
          </a:bodyPr>
          <a:lstStyle/>
          <a:p>
            <a:r>
              <a:rPr lang="en-US" altLang="zh-CN" sz="2800" b="1" dirty="0" smtClean="0">
                <a:latin typeface="Times New Roman" panose="02020603050405020304" pitchFamily="18" charset="0"/>
                <a:cs typeface="Times New Roman" panose="02020603050405020304" pitchFamily="18" charset="0"/>
              </a:rPr>
              <a:t>Methods</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249382" y="751820"/>
            <a:ext cx="2993127" cy="369332"/>
          </a:xfrm>
          <a:prstGeom prst="rect">
            <a:avLst/>
          </a:prstGeom>
          <a:noFill/>
        </p:spPr>
        <p:txBody>
          <a:bodyPr wrap="none" rtlCol="0">
            <a:spAutoFit/>
          </a:bodyPr>
          <a:lstStyle/>
          <a:p>
            <a:r>
              <a:rPr lang="en-US" altLang="zh-CN" b="1" dirty="0" smtClean="0">
                <a:latin typeface="Times New Roman" panose="02020603050405020304" pitchFamily="18" charset="0"/>
                <a:cs typeface="Times New Roman" panose="02020603050405020304" pitchFamily="18" charset="0"/>
              </a:rPr>
              <a:t>Ideally Class-Specific Filters</a:t>
            </a:r>
            <a:endParaRPr lang="zh-CN" altLang="en-US"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0" y="1121152"/>
            <a:ext cx="12192000" cy="1331388"/>
          </a:xfrm>
          <a:prstGeom prst="rect">
            <a:avLst/>
          </a:prstGeom>
        </p:spPr>
      </p:pic>
      <p:sp>
        <p:nvSpPr>
          <p:cNvPr id="5" name="文本框 4"/>
          <p:cNvSpPr txBox="1"/>
          <p:nvPr/>
        </p:nvSpPr>
        <p:spPr>
          <a:xfrm>
            <a:off x="355002" y="2452540"/>
            <a:ext cx="2312894"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Standard CNN(STD)</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325906" y="2452540"/>
            <a:ext cx="2312894"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Ideally Class-Specific Filters(Hard)</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6716357" y="2452539"/>
            <a:ext cx="2312894"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Ideally Class-Specific Filters(Relaxed)</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9454178" y="2452538"/>
            <a:ext cx="2312894" cy="646331"/>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When working in a forward propagation.</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63682" y="3098869"/>
            <a:ext cx="11506200"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To Give a Rigorous Definition</a:t>
            </a:r>
            <a:endParaRPr lang="zh-CN" altLang="en-US" dirty="0" smtClean="0">
              <a:latin typeface="Times New Roman" panose="02020603050405020304" pitchFamily="18" charset="0"/>
              <a:cs typeface="Times New Roman" panose="02020603050405020304" pitchFamily="18" charset="0"/>
            </a:endParaRPr>
          </a:p>
        </p:txBody>
      </p:sp>
      <p:sp>
        <p:nvSpPr>
          <p:cNvPr id="10" name="梯形 9"/>
          <p:cNvSpPr/>
          <p:nvPr/>
        </p:nvSpPr>
        <p:spPr>
          <a:xfrm rot="16200000">
            <a:off x="4687162" y="4061466"/>
            <a:ext cx="945172" cy="745698"/>
          </a:xfrm>
          <a:prstGeom prst="trapezoid">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立方体 10"/>
          <p:cNvSpPr/>
          <p:nvPr/>
        </p:nvSpPr>
        <p:spPr>
          <a:xfrm>
            <a:off x="1695427" y="3921104"/>
            <a:ext cx="1153391" cy="1018309"/>
          </a:xfrm>
          <a:prstGeom prst="cub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立方体 11"/>
          <p:cNvSpPr/>
          <p:nvPr/>
        </p:nvSpPr>
        <p:spPr>
          <a:xfrm>
            <a:off x="3649355" y="4329192"/>
            <a:ext cx="958224" cy="202131"/>
          </a:xfrm>
          <a:prstGeom prst="cub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3" name="直接箭头连接符 12"/>
          <p:cNvCxnSpPr/>
          <p:nvPr/>
        </p:nvCxnSpPr>
        <p:spPr>
          <a:xfrm>
            <a:off x="2923157" y="4430257"/>
            <a:ext cx="726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3039779" y="4153258"/>
                <a:ext cx="4929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𝐺𝐴𝑃</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039779" y="4153258"/>
                <a:ext cx="492955" cy="276999"/>
              </a:xfrm>
              <a:prstGeom prst="rect">
                <a:avLst/>
              </a:prstGeom>
              <a:blipFill rotWithShape="0">
                <a:blip r:embed="rId3"/>
                <a:stretch>
                  <a:fillRect l="-11111" r="-9877"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017571" y="4531323"/>
                <a:ext cx="2266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017571" y="4531323"/>
                <a:ext cx="226600" cy="276999"/>
              </a:xfrm>
              <a:prstGeom prst="rect">
                <a:avLst/>
              </a:prstGeom>
              <a:blipFill rotWithShape="0">
                <a:blip r:embed="rId4"/>
                <a:stretch>
                  <a:fillRect l="-21622" r="-24324" b="-8696"/>
                </a:stretch>
              </a:blipFill>
            </p:spPr>
            <p:txBody>
              <a:bodyPr/>
              <a:lstStyle/>
              <a:p>
                <a:r>
                  <a:rPr lang="zh-CN" altLang="en-US">
                    <a:noFill/>
                  </a:rPr>
                  <a:t> </a:t>
                </a:r>
              </a:p>
            </p:txBody>
          </p:sp>
        </mc:Fallback>
      </mc:AlternateContent>
      <p:cxnSp>
        <p:nvCxnSpPr>
          <p:cNvPr id="16" name="直接箭头连接符 15"/>
          <p:cNvCxnSpPr>
            <a:stCxn id="15" idx="3"/>
          </p:cNvCxnSpPr>
          <p:nvPr/>
        </p:nvCxnSpPr>
        <p:spPr>
          <a:xfrm>
            <a:off x="4244171" y="4669823"/>
            <a:ext cx="363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5" idx="1"/>
          </p:cNvCxnSpPr>
          <p:nvPr/>
        </p:nvCxnSpPr>
        <p:spPr>
          <a:xfrm flipH="1">
            <a:off x="3649355" y="4669823"/>
            <a:ext cx="368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立方体 17"/>
          <p:cNvSpPr/>
          <p:nvPr/>
        </p:nvSpPr>
        <p:spPr>
          <a:xfrm>
            <a:off x="1964933" y="3921102"/>
            <a:ext cx="272418" cy="1018309"/>
          </a:xfrm>
          <a:prstGeom prst="cube">
            <a:avLst>
              <a:gd name="adj" fmla="val 95856"/>
            </a:avLst>
          </a:prstGeom>
          <a:solidFill>
            <a:schemeClr val="bg1">
              <a:alpha val="31000"/>
            </a:schemeClr>
          </a:solidFill>
          <a:ln>
            <a:solidFill>
              <a:srgbClr val="00206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立方体 18"/>
          <p:cNvSpPr/>
          <p:nvPr/>
        </p:nvSpPr>
        <p:spPr>
          <a:xfrm>
            <a:off x="3957914" y="4329192"/>
            <a:ext cx="54074" cy="202131"/>
          </a:xfrm>
          <a:prstGeom prst="cube">
            <a:avLst>
              <a:gd name="adj" fmla="val 95856"/>
            </a:avLst>
          </a:prstGeom>
          <a:solidFill>
            <a:schemeClr val="bg1">
              <a:alpha val="31000"/>
            </a:schemeClr>
          </a:solidFill>
          <a:ln>
            <a:solidFill>
              <a:srgbClr val="00206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p:cNvSpPr txBox="1"/>
              <p:nvPr/>
            </p:nvSpPr>
            <p:spPr>
              <a:xfrm>
                <a:off x="1890594" y="4939411"/>
                <a:ext cx="191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1890594" y="4939411"/>
                <a:ext cx="191078" cy="276999"/>
              </a:xfrm>
              <a:prstGeom prst="rect">
                <a:avLst/>
              </a:prstGeom>
              <a:blipFill rotWithShape="0">
                <a:blip r:embed="rId5"/>
                <a:stretch>
                  <a:fillRect l="-29032" r="-29032" b="-8696"/>
                </a:stretch>
              </a:blipFill>
            </p:spPr>
            <p:txBody>
              <a:bodyPr/>
              <a:lstStyle/>
              <a:p>
                <a:r>
                  <a:rPr lang="zh-CN" altLang="en-US">
                    <a:noFill/>
                  </a:rPr>
                  <a:t> </a:t>
                </a:r>
              </a:p>
            </p:txBody>
          </p:sp>
        </mc:Fallback>
      </mc:AlternateContent>
      <p:sp>
        <p:nvSpPr>
          <p:cNvPr id="21" name="立方体 20"/>
          <p:cNvSpPr/>
          <p:nvPr/>
        </p:nvSpPr>
        <p:spPr>
          <a:xfrm>
            <a:off x="600220" y="4514518"/>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2" name="立方体 21"/>
          <p:cNvSpPr/>
          <p:nvPr/>
        </p:nvSpPr>
        <p:spPr>
          <a:xfrm>
            <a:off x="600220" y="4052192"/>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3" name="立方体 22"/>
          <p:cNvSpPr/>
          <p:nvPr/>
        </p:nvSpPr>
        <p:spPr>
          <a:xfrm>
            <a:off x="604315" y="3688459"/>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4" name="立方体 23"/>
          <p:cNvSpPr/>
          <p:nvPr/>
        </p:nvSpPr>
        <p:spPr>
          <a:xfrm>
            <a:off x="605263" y="4976844"/>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文本框 24"/>
              <p:cNvSpPr txBox="1"/>
              <p:nvPr/>
            </p:nvSpPr>
            <p:spPr>
              <a:xfrm>
                <a:off x="3918853" y="4056700"/>
                <a:ext cx="303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3918853" y="4056700"/>
                <a:ext cx="303032" cy="276999"/>
              </a:xfrm>
              <a:prstGeom prst="rect">
                <a:avLst/>
              </a:prstGeom>
              <a:blipFill rotWithShape="0">
                <a:blip r:embed="rId6"/>
                <a:stretch>
                  <a:fillRect l="-10000" r="-600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363682" y="4568756"/>
                <a:ext cx="191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363682" y="4568756"/>
                <a:ext cx="191078" cy="276999"/>
              </a:xfrm>
              <a:prstGeom prst="rect">
                <a:avLst/>
              </a:prstGeom>
              <a:blipFill rotWithShape="0">
                <a:blip r:embed="rId7"/>
                <a:stretch>
                  <a:fillRect l="-29032" r="-2903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rot="5400000">
                <a:off x="913406" y="4282400"/>
                <a:ext cx="2821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rot="5400000">
                <a:off x="913406" y="4282400"/>
                <a:ext cx="282129" cy="276999"/>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rot="5400000">
                <a:off x="911343" y="4768192"/>
                <a:ext cx="2821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8" name="文本框 27"/>
              <p:cNvSpPr txBox="1">
                <a:spLocks noRot="1" noChangeAspect="1" noMove="1" noResize="1" noEditPoints="1" noAdjustHandles="1" noChangeArrowheads="1" noChangeShapeType="1" noTextEdit="1"/>
              </p:cNvSpPr>
              <p:nvPr/>
            </p:nvSpPr>
            <p:spPr>
              <a:xfrm rot="5400000">
                <a:off x="911343" y="4768192"/>
                <a:ext cx="282129" cy="276999"/>
              </a:xfrm>
              <a:prstGeom prst="rect">
                <a:avLst/>
              </a:prstGeom>
              <a:blipFill rotWithShape="0">
                <a:blip r:embed="rId9"/>
                <a:stretch>
                  <a:fillRect/>
                </a:stretch>
              </a:blipFill>
            </p:spPr>
            <p:txBody>
              <a:bodyPr/>
              <a:lstStyle/>
              <a:p>
                <a:r>
                  <a:rPr lang="zh-CN" altLang="en-US">
                    <a:noFill/>
                  </a:rPr>
                  <a:t> </a:t>
                </a:r>
              </a:p>
            </p:txBody>
          </p:sp>
        </mc:Fallback>
      </mc:AlternateContent>
      <p:sp>
        <p:nvSpPr>
          <p:cNvPr id="29" name="左中括号 28"/>
          <p:cNvSpPr/>
          <p:nvPr/>
        </p:nvSpPr>
        <p:spPr>
          <a:xfrm>
            <a:off x="549951" y="3677029"/>
            <a:ext cx="45719" cy="152795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0" name="左中括号 29"/>
          <p:cNvSpPr/>
          <p:nvPr/>
        </p:nvSpPr>
        <p:spPr>
          <a:xfrm flipH="1">
            <a:off x="1387765" y="3689842"/>
            <a:ext cx="45719" cy="152795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立方体 30"/>
          <p:cNvSpPr/>
          <p:nvPr/>
        </p:nvSpPr>
        <p:spPr>
          <a:xfrm rot="16200000" flipV="1">
            <a:off x="5220220" y="4339938"/>
            <a:ext cx="1314356" cy="202132"/>
          </a:xfrm>
          <a:prstGeom prst="cub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文本框 31"/>
              <p:cNvSpPr txBox="1"/>
              <p:nvPr/>
            </p:nvSpPr>
            <p:spPr>
              <a:xfrm>
                <a:off x="5971482" y="4357302"/>
                <a:ext cx="205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5971482" y="4357302"/>
                <a:ext cx="205697" cy="276999"/>
              </a:xfrm>
              <a:prstGeom prst="rect">
                <a:avLst/>
              </a:prstGeom>
              <a:blipFill rotWithShape="0">
                <a:blip r:embed="rId10"/>
                <a:stretch>
                  <a:fillRect l="-27273" r="-24242" b="-8889"/>
                </a:stretch>
              </a:blipFill>
            </p:spPr>
            <p:txBody>
              <a:bodyPr/>
              <a:lstStyle/>
              <a:p>
                <a:r>
                  <a:rPr lang="zh-CN" altLang="en-US">
                    <a:noFill/>
                  </a:rPr>
                  <a:t> </a:t>
                </a:r>
              </a:p>
            </p:txBody>
          </p:sp>
        </mc:Fallback>
      </mc:AlternateContent>
      <p:cxnSp>
        <p:nvCxnSpPr>
          <p:cNvPr id="33" name="直接箭头连接符 32"/>
          <p:cNvCxnSpPr/>
          <p:nvPr/>
        </p:nvCxnSpPr>
        <p:spPr>
          <a:xfrm>
            <a:off x="6077995" y="4634302"/>
            <a:ext cx="1" cy="462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6071925" y="3808242"/>
            <a:ext cx="1" cy="5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立方体 34"/>
          <p:cNvSpPr/>
          <p:nvPr/>
        </p:nvSpPr>
        <p:spPr>
          <a:xfrm rot="5400000" flipH="1">
            <a:off x="5850360" y="4738391"/>
            <a:ext cx="54074" cy="202131"/>
          </a:xfrm>
          <a:prstGeom prst="cube">
            <a:avLst>
              <a:gd name="adj" fmla="val 95856"/>
            </a:avLst>
          </a:prstGeom>
          <a:solidFill>
            <a:schemeClr val="bg1">
              <a:alpha val="31000"/>
            </a:schemeClr>
          </a:solidFill>
          <a:ln>
            <a:solidFill>
              <a:srgbClr val="00206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文本框 35"/>
              <p:cNvSpPr txBox="1"/>
              <p:nvPr/>
            </p:nvSpPr>
            <p:spPr>
              <a:xfrm>
                <a:off x="5239305" y="4669822"/>
                <a:ext cx="523926"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𝟏</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5239305" y="4669822"/>
                <a:ext cx="523926" cy="298928"/>
              </a:xfrm>
              <a:prstGeom prst="rect">
                <a:avLst/>
              </a:prstGeom>
              <a:blipFill rotWithShape="0">
                <a:blip r:embed="rId11"/>
                <a:stretch>
                  <a:fillRect l="-9302" r="-2326"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4671009" y="5113868"/>
                <a:ext cx="1092222" cy="277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4671009" y="5113868"/>
                <a:ext cx="1092222" cy="277897"/>
              </a:xfrm>
              <a:prstGeom prst="rect">
                <a:avLst/>
              </a:prstGeom>
              <a:blipFill rotWithShape="0">
                <a:blip r:embed="rId12"/>
                <a:stretch>
                  <a:fillRect l="-4469" t="-2222" r="-1676"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4756757" y="5392836"/>
                <a:ext cx="1019574" cy="277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4756757" y="5392836"/>
                <a:ext cx="1019574" cy="277897"/>
              </a:xfrm>
              <a:prstGeom prst="rect">
                <a:avLst/>
              </a:prstGeom>
              <a:blipFill rotWithShape="0">
                <a:blip r:embed="rId13"/>
                <a:stretch>
                  <a:fillRect l="-4762" t="-2222" r="-1190"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963281" y="3558693"/>
                <a:ext cx="5005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𝑘</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9" name="矩形 38"/>
              <p:cNvSpPr>
                <a:spLocks noRot="1" noChangeAspect="1" noMove="1" noResize="1" noEditPoints="1" noAdjustHandles="1" noChangeArrowheads="1" noChangeShapeType="1" noTextEdit="1"/>
              </p:cNvSpPr>
              <p:nvPr/>
            </p:nvSpPr>
            <p:spPr>
              <a:xfrm>
                <a:off x="1963281" y="3558693"/>
                <a:ext cx="500522" cy="369332"/>
              </a:xfrm>
              <a:prstGeom prst="rect">
                <a:avLst/>
              </a:prstGeom>
              <a:blipFill rotWithShape="0">
                <a:blip r:embed="rId1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6389035" y="3557076"/>
                <a:ext cx="5480847" cy="1234440"/>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定义一个矩阵 </a:t>
                </a:r>
                <a14:m>
                  <m:oMath xmlns:m="http://schemas.openxmlformats.org/officeDocument/2006/math">
                    <m:r>
                      <a:rPr lang="en-US" altLang="zh-CN" b="0" i="1" smtClean="0">
                        <a:latin typeface="Cambria Math" panose="02040503050406030204" pitchFamily="18" charset="0"/>
                      </a:rPr>
                      <m:t>𝐺</m:t>
                    </m:r>
                  </m:oMath>
                </a14:m>
                <a:r>
                  <a:rPr lang="zh-CN" altLang="en-US" dirty="0" smtClean="0">
                    <a:latin typeface="Times New Roman" panose="02020603050405020304" pitchFamily="18" charset="0"/>
                    <a:cs typeface="Times New Roman" panose="02020603050405020304" pitchFamily="18" charset="0"/>
                  </a:rPr>
                  <a:t>，其中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smtClean="0">
                    <a:latin typeface="Times New Roman" panose="02020603050405020304" pitchFamily="18" charset="0"/>
                    <a:cs typeface="Times New Roman" panose="02020603050405020304" pitchFamily="18" charset="0"/>
                  </a:rPr>
                  <a:t>，前馈的时候，根据样本 </a:t>
                </a:r>
                <a14:m>
                  <m:oMath xmlns:m="http://schemas.openxmlformats.org/officeDocument/2006/math">
                    <m:r>
                      <a:rPr lang="en-US" altLang="zh-CN" b="0" i="1" smtClean="0">
                        <a:latin typeface="Cambria Math" panose="02040503050406030204" pitchFamily="18" charset="0"/>
                      </a:rPr>
                      <m:t>𝑥</m:t>
                    </m:r>
                  </m:oMath>
                </a14:m>
                <a:r>
                  <a:rPr lang="zh-CN" altLang="en-US" dirty="0" smtClean="0">
                    <a:latin typeface="Times New Roman" panose="02020603050405020304" pitchFamily="18" charset="0"/>
                    <a:cs typeface="Times New Roman" panose="02020603050405020304" pitchFamily="18" charset="0"/>
                  </a:rPr>
                  <a:t> 的标签 </a:t>
                </a:r>
                <a14:m>
                  <m:oMath xmlns:m="http://schemas.openxmlformats.org/officeDocument/2006/math">
                    <m:r>
                      <a:rPr lang="en-US" altLang="zh-CN" b="0" i="1" smtClean="0">
                        <a:latin typeface="Cambria Math" panose="02040503050406030204" pitchFamily="18" charset="0"/>
                      </a:rPr>
                      <m:t>𝑦</m:t>
                    </m:r>
                  </m:oMath>
                </a14:m>
                <a:r>
                  <a:rPr lang="zh-CN" altLang="en-US" dirty="0" smtClean="0">
                    <a:latin typeface="Times New Roman" panose="02020603050405020304" pitchFamily="18" charset="0"/>
                    <a:cs typeface="Times New Roman" panose="02020603050405020304" pitchFamily="18" charset="0"/>
                  </a:rPr>
                  <a:t> 找到对应的行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sub>
                    </m:sSub>
                  </m:oMath>
                </a14:m>
                <a:r>
                  <a:rPr lang="zh-CN" altLang="en-US" dirty="0" smtClean="0">
                    <a:latin typeface="Times New Roman" panose="02020603050405020304" pitchFamily="18" charset="0"/>
                    <a:cs typeface="Times New Roman" panose="02020603050405020304" pitchFamily="18" charset="0"/>
                  </a:rPr>
                  <a:t>。用这一行来对 </a:t>
                </a:r>
                <a:r>
                  <a:rPr lang="en-US" altLang="zh-CN" dirty="0" smtClean="0">
                    <a:latin typeface="Times New Roman" panose="02020603050405020304" pitchFamily="18" charset="0"/>
                    <a:cs typeface="Times New Roman" panose="02020603050405020304" pitchFamily="18" charset="0"/>
                  </a:rPr>
                  <a:t>GAP </a:t>
                </a:r>
                <a:r>
                  <a:rPr lang="zh-CN" altLang="en-US" dirty="0" smtClean="0">
                    <a:latin typeface="Times New Roman" panose="02020603050405020304" pitchFamily="18" charset="0"/>
                    <a:cs typeface="Times New Roman" panose="02020603050405020304" pitchFamily="18" charset="0"/>
                  </a:rPr>
                  <a:t>后的特征做 </a:t>
                </a:r>
                <a:r>
                  <a:rPr lang="en-US" altLang="zh-CN" dirty="0" smtClean="0">
                    <a:latin typeface="Times New Roman" panose="02020603050405020304" pitchFamily="18" charset="0"/>
                    <a:cs typeface="Times New Roman" panose="02020603050405020304" pitchFamily="18" charset="0"/>
                  </a:rPr>
                  <a:t>element-wise </a:t>
                </a:r>
                <a:r>
                  <a:rPr lang="zh-CN" altLang="en-US" dirty="0" smtClean="0">
                    <a:latin typeface="Times New Roman" panose="02020603050405020304" pitchFamily="18" charset="0"/>
                    <a:cs typeface="Times New Roman" panose="02020603050405020304" pitchFamily="18" charset="0"/>
                  </a:rPr>
                  <a:t>乘法，再送入 </a:t>
                </a:r>
                <a:r>
                  <a:rPr lang="en-US" altLang="zh-CN" dirty="0" smtClean="0">
                    <a:latin typeface="Times New Roman" panose="02020603050405020304" pitchFamily="18" charset="0"/>
                    <a:cs typeface="Times New Roman" panose="02020603050405020304" pitchFamily="18" charset="0"/>
                  </a:rPr>
                  <a:t>FC </a:t>
                </a:r>
                <a:r>
                  <a:rPr lang="zh-CN" altLang="en-US" dirty="0" smtClean="0">
                    <a:latin typeface="Times New Roman" panose="02020603050405020304" pitchFamily="18" charset="0"/>
                    <a:cs typeface="Times New Roman" panose="02020603050405020304" pitchFamily="18" charset="0"/>
                  </a:rPr>
                  <a:t>做分类。</a:t>
                </a:r>
                <a:endParaRPr lang="zh-CN" altLang="en-US" dirty="0">
                  <a:latin typeface="Times New Roman" panose="02020603050405020304" pitchFamily="18" charset="0"/>
                  <a:cs typeface="Times New Roman" panose="02020603050405020304" pitchFamily="18" charset="0"/>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6389035" y="3557076"/>
                <a:ext cx="5480847" cy="1234440"/>
              </a:xfrm>
              <a:prstGeom prst="rect">
                <a:avLst/>
              </a:prstGeom>
              <a:blipFill rotWithShape="0">
                <a:blip r:embed="rId15"/>
                <a:stretch>
                  <a:fillRect l="-890" t="-4455" r="-667" b="-5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6389035" y="4976844"/>
                <a:ext cx="5480847" cy="658514"/>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当且仅当 </a:t>
                </a:r>
                <a14:m>
                  <m:oMath xmlns:m="http://schemas.openxmlformats.org/officeDocument/2006/math">
                    <m:r>
                      <a:rPr lang="zh-CN" altLang="en-US"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oMath>
                </a14:m>
                <a:r>
                  <a:rPr lang="zh-CN" altLang="en-US" dirty="0" smtClean="0">
                    <a:latin typeface="Times New Roman" panose="02020603050405020304" pitchFamily="18" charset="0"/>
                    <a:cs typeface="Times New Roman" panose="02020603050405020304" pitchFamily="18" charset="0"/>
                  </a:rPr>
                  <a:t> 是 </a:t>
                </a:r>
                <a:r>
                  <a:rPr lang="en-US" altLang="zh-CN" dirty="0" err="1" smtClean="0">
                    <a:latin typeface="Times New Roman" panose="02020603050405020304" pitchFamily="18" charset="0"/>
                    <a:cs typeface="Times New Roman" panose="02020603050405020304" pitchFamily="18" charset="0"/>
                  </a:rPr>
                  <a:t>ont</a:t>
                </a:r>
                <a:r>
                  <a:rPr lang="en-US" altLang="zh-CN" dirty="0" smtClean="0">
                    <a:latin typeface="Times New Roman" panose="02020603050405020304" pitchFamily="18" charset="0"/>
                    <a:cs typeface="Times New Roman" panose="02020603050405020304" pitchFamily="18" charset="0"/>
                  </a:rPr>
                  <a:t>-hot </a:t>
                </a:r>
                <a:r>
                  <a:rPr lang="zh-CN" altLang="en-US" dirty="0" smtClean="0">
                    <a:latin typeface="Times New Roman" panose="02020603050405020304" pitchFamily="18" charset="0"/>
                    <a:cs typeface="Times New Roman" panose="02020603050405020304" pitchFamily="18" charset="0"/>
                  </a:rPr>
                  <a:t>时，我们得到所谓的 </a:t>
                </a:r>
                <a:r>
                  <a:rPr lang="en-US" altLang="zh-CN" dirty="0" smtClean="0">
                    <a:latin typeface="Times New Roman" panose="02020603050405020304" pitchFamily="18" charset="0"/>
                    <a:cs typeface="Times New Roman" panose="02020603050405020304" pitchFamily="18" charset="0"/>
                  </a:rPr>
                  <a:t>Ideally Class-Specific Filters.</a:t>
                </a:r>
                <a:endParaRPr lang="zh-CN" altLang="en-US" dirty="0">
                  <a:latin typeface="Times New Roman" panose="02020603050405020304" pitchFamily="18" charset="0"/>
                  <a:cs typeface="Times New Roman" panose="02020603050405020304" pitchFamily="18" charset="0"/>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6389035" y="4976844"/>
                <a:ext cx="5480847" cy="658514"/>
              </a:xfrm>
              <a:prstGeom prst="rect">
                <a:avLst/>
              </a:prstGeom>
              <a:blipFill rotWithShape="0">
                <a:blip r:embed="rId16"/>
                <a:stretch>
                  <a:fillRect l="-890" t="-7407" r="-1335" b="-13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358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4" grpId="0"/>
      <p:bldP spid="15" grpId="0"/>
      <p:bldP spid="18" grpId="0" animBg="1"/>
      <p:bldP spid="19" grpId="0" animBg="1"/>
      <p:bldP spid="20" grpId="0"/>
      <p:bldP spid="21" grpId="0" animBg="1"/>
      <p:bldP spid="22" grpId="0" animBg="1"/>
      <p:bldP spid="23" grpId="0" animBg="1"/>
      <p:bldP spid="24" grpId="0" animBg="1"/>
      <p:bldP spid="25" grpId="0"/>
      <p:bldP spid="26" grpId="0"/>
      <p:bldP spid="27" grpId="0"/>
      <p:bldP spid="28" grpId="0"/>
      <p:bldP spid="29" grpId="0" animBg="1"/>
      <p:bldP spid="30" grpId="0" animBg="1"/>
      <p:bldP spid="31" grpId="0" animBg="1"/>
      <p:bldP spid="32" grpId="0"/>
      <p:bldP spid="35" grpId="0" animBg="1"/>
      <p:bldP spid="36" grpId="0"/>
      <p:bldP spid="37" grpId="0"/>
      <p:bldP spid="38" grpId="0"/>
      <p:bldP spid="39"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9382" y="1121152"/>
            <a:ext cx="6891816" cy="4585446"/>
          </a:xfrm>
          <a:prstGeom prst="rect">
            <a:avLst/>
          </a:prstGeom>
        </p:spPr>
      </p:pic>
      <p:sp>
        <p:nvSpPr>
          <p:cNvPr id="3" name="文本框 2"/>
          <p:cNvSpPr txBox="1"/>
          <p:nvPr/>
        </p:nvSpPr>
        <p:spPr>
          <a:xfrm>
            <a:off x="249382" y="751820"/>
            <a:ext cx="1922321" cy="369332"/>
          </a:xfrm>
          <a:prstGeom prst="rect">
            <a:avLst/>
          </a:prstGeom>
          <a:noFill/>
        </p:spPr>
        <p:txBody>
          <a:bodyPr wrap="none" rtlCol="0">
            <a:spAutoFit/>
          </a:bodyPr>
          <a:lstStyle/>
          <a:p>
            <a:r>
              <a:rPr lang="en-US" altLang="zh-CN" b="1" dirty="0" smtClean="0">
                <a:latin typeface="Times New Roman" panose="02020603050405020304" pitchFamily="18" charset="0"/>
                <a:cs typeface="Times New Roman" panose="02020603050405020304" pitchFamily="18" charset="0"/>
              </a:rPr>
              <a:t>Detailed Methods</a:t>
            </a:r>
            <a:endParaRPr lang="zh-CN" alt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p:cNvSpPr txBox="1"/>
              <p:nvPr/>
            </p:nvSpPr>
            <p:spPr>
              <a:xfrm>
                <a:off x="7141198" y="1269402"/>
                <a:ext cx="4875094" cy="2756909"/>
              </a:xfrm>
              <a:prstGeom prst="rect">
                <a:avLst/>
              </a:prstGeom>
              <a:noFill/>
            </p:spPr>
            <p:txBody>
              <a:bodyPr wrap="square" rtlCol="0">
                <a:spAutoFit/>
              </a:bodyPr>
              <a:lstStyle/>
              <a:p>
                <a:pPr marL="342900" indent="-342900">
                  <a:buAutoNum type="arabicPeriod"/>
                </a:pPr>
                <a:r>
                  <a:rPr lang="zh-CN" altLang="en-US" dirty="0" smtClean="0"/>
                  <a:t>为了让 </a:t>
                </a:r>
                <a14:m>
                  <m:oMath xmlns:m="http://schemas.openxmlformats.org/officeDocument/2006/math">
                    <m:r>
                      <a:rPr lang="en-US" altLang="zh-CN" b="0" i="1" smtClean="0">
                        <a:latin typeface="Cambria Math" panose="02040503050406030204" pitchFamily="18" charset="0"/>
                      </a:rPr>
                      <m:t>𝐺</m:t>
                    </m:r>
                  </m:oMath>
                </a14:m>
                <a:r>
                  <a:rPr lang="zh-CN" altLang="en-US" dirty="0" smtClean="0"/>
                  <a:t> 可通过 </a:t>
                </a:r>
                <a:r>
                  <a:rPr lang="en-US" altLang="zh-CN" dirty="0" smtClean="0"/>
                  <a:t>GD </a:t>
                </a:r>
                <a:r>
                  <a:rPr lang="zh-CN" altLang="en-US" dirty="0" smtClean="0"/>
                  <a:t>学习，将 原来的 </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e>
                      <m:sup>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sup>
                    </m:sSup>
                  </m:oMath>
                </a14:m>
                <a:r>
                  <a:rPr lang="zh-CN" altLang="en-US" dirty="0" smtClean="0"/>
                  <a:t> 的限制放松为</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m:t>
                                  </m:r>
                                </m:e>
                              </m:d>
                            </m:e>
                            <m:sup>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e>
                              </m:d>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=1</m:t>
                          </m:r>
                        </m:e>
                      </m:d>
                    </m:oMath>
                  </m:oMathPara>
                </a14:m>
                <a:endParaRPr lang="en-US" altLang="zh-CN" dirty="0" smtClean="0"/>
              </a:p>
              <a:p>
                <a:pPr marL="342900" indent="-342900">
                  <a:buAutoNum type="arabicPeriod" startAt="2"/>
                </a:pPr>
                <a:r>
                  <a:rPr lang="zh-CN" altLang="en-US" dirty="0" smtClean="0"/>
                  <a:t>为了提高稀疏性，需要额外增加 </a:t>
                </a:r>
                <a:r>
                  <a:rPr lang="en-US" altLang="zh-CN" dirty="0" smtClean="0"/>
                  <a:t>L0 </a:t>
                </a:r>
                <a:r>
                  <a:rPr lang="zh-CN" altLang="en-US" dirty="0" smtClean="0"/>
                  <a:t>或者 </a:t>
                </a:r>
                <a:r>
                  <a:rPr lang="en-US" altLang="zh-CN" dirty="0" smtClean="0"/>
                  <a:t>L1 </a:t>
                </a:r>
                <a:r>
                  <a:rPr lang="zh-CN" altLang="en-US" dirty="0" smtClean="0"/>
                  <a:t>范数限制</a:t>
                </a:r>
                <a:r>
                  <a:rPr lang="en-US" altLang="zh-CN" dirty="0" smtClean="0"/>
                  <a:t>——</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𝐺</m:t>
                            </m:r>
                          </m:e>
                        </m:d>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𝑔</m:t>
                    </m:r>
                  </m:oMath>
                </a14:m>
                <a:r>
                  <a:rPr lang="zh-CN" altLang="en-US" dirty="0" smtClean="0"/>
                  <a:t>，</a:t>
                </a:r>
                <a14:m>
                  <m:oMath xmlns:m="http://schemas.openxmlformats.org/officeDocument/2006/math">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𝐾</m:t>
                    </m:r>
                  </m:oMath>
                </a14:m>
                <a:r>
                  <a:rPr lang="en-US" altLang="zh-CN" dirty="0" smtClean="0"/>
                  <a:t> </a:t>
                </a:r>
                <a:r>
                  <a:rPr lang="zh-CN" altLang="en-US" dirty="0" smtClean="0"/>
                  <a:t>是一个自定义阈值。</a:t>
                </a:r>
                <a:endParaRPr lang="en-US" altLang="zh-CN" dirty="0" smtClean="0"/>
              </a:p>
              <a:p>
                <a:pPr marL="342900" indent="-342900">
                  <a:buAutoNum type="arabicPeriod" startAt="2"/>
                </a:pPr>
                <a:r>
                  <a:rPr lang="zh-CN" altLang="en-US" dirty="0" smtClean="0"/>
                  <a:t>为了规范化 </a:t>
                </a:r>
                <a:r>
                  <a:rPr lang="en-US" altLang="zh-CN" dirty="0" smtClean="0"/>
                  <a:t>2 </a:t>
                </a:r>
                <a:r>
                  <a:rPr lang="zh-CN" altLang="en-US" dirty="0" smtClean="0"/>
                  <a:t>的表述，我们定义一个可导函数（次梯度）：</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𝜓</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ReLU</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e>
                      </m:d>
                    </m:oMath>
                  </m:oMathPara>
                </a14:m>
                <a:endParaRPr lang="en-US" altLang="zh-CN" dirty="0" smtClean="0"/>
              </a:p>
            </p:txBody>
          </p:sp>
        </mc:Choice>
        <mc:Fallback xmlns="">
          <p:sp>
            <p:nvSpPr>
              <p:cNvPr id="4" name="文本框 3"/>
              <p:cNvSpPr txBox="1">
                <a:spLocks noRot="1" noChangeAspect="1" noMove="1" noResize="1" noEditPoints="1" noAdjustHandles="1" noChangeArrowheads="1" noChangeShapeType="1" noTextEdit="1"/>
              </p:cNvSpPr>
              <p:nvPr/>
            </p:nvSpPr>
            <p:spPr>
              <a:xfrm>
                <a:off x="7141198" y="1269402"/>
                <a:ext cx="4875094" cy="2756909"/>
              </a:xfrm>
              <a:prstGeom prst="rect">
                <a:avLst/>
              </a:prstGeom>
              <a:blipFill rotWithShape="0">
                <a:blip r:embed="rId3"/>
                <a:stretch>
                  <a:fillRect l="-1000" t="-1770" r="-1125" b="-6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7476566" y="4026311"/>
                <a:ext cx="4539726" cy="1200329"/>
              </a:xfrm>
              <a:prstGeom prst="rect">
                <a:avLst/>
              </a:prstGeom>
              <a:noFill/>
            </p:spPr>
            <p:txBody>
              <a:bodyPr wrap="square" rtlCol="0">
                <a:spAutoFit/>
              </a:bodyPr>
              <a:lstStyle/>
              <a:p>
                <a:r>
                  <a:rPr lang="zh-CN" altLang="en-US" dirty="0" smtClean="0"/>
                  <a:t>当且仅当 </a:t>
                </a:r>
                <a14:m>
                  <m:oMath xmlns:m="http://schemas.openxmlformats.org/officeDocument/2006/math">
                    <m:r>
                      <a:rPr lang="en-US" altLang="zh-CN" b="0" i="1" smtClean="0">
                        <a:latin typeface="Cambria Math" panose="02040503050406030204" pitchFamily="18" charset="0"/>
                      </a:rPr>
                      <m:t>𝑎</m:t>
                    </m:r>
                  </m:oMath>
                </a14:m>
                <a:r>
                  <a:rPr lang="zh-CN" altLang="en-US" dirty="0" smtClean="0"/>
                  <a:t> 超过 </a:t>
                </a:r>
                <a14:m>
                  <m:oMath xmlns:m="http://schemas.openxmlformats.org/officeDocument/2006/math">
                    <m:r>
                      <a:rPr lang="en-US" altLang="zh-CN" b="0" i="1" smtClean="0">
                        <a:latin typeface="Cambria Math" panose="02040503050406030204" pitchFamily="18" charset="0"/>
                      </a:rPr>
                      <m:t>𝑏</m:t>
                    </m:r>
                  </m:oMath>
                </a14:m>
                <a:r>
                  <a:rPr lang="zh-CN" altLang="en-US" dirty="0" smtClean="0"/>
                  <a:t> 的时候，惩罚超过部分的某种范数</a:t>
                </a:r>
                <a14:m>
                  <m:oMath xmlns:m="http://schemas.openxmlformats.org/officeDocument/2006/math">
                    <m:r>
                      <a:rPr lang="zh-CN" altLang="en-US" i="1">
                        <a:latin typeface="Cambria Math" panose="02040503050406030204" pitchFamily="18" charset="0"/>
                      </a:rPr>
                      <m:t>𝜓</m:t>
                    </m:r>
                  </m:oMath>
                </a14:m>
                <a:r>
                  <a:rPr lang="en-US" altLang="zh-CN" dirty="0" smtClean="0"/>
                  <a:t>.</a:t>
                </a:r>
              </a:p>
              <a:p>
                <a:r>
                  <a:rPr lang="zh-CN" altLang="en-US" dirty="0" smtClean="0"/>
                  <a:t>因此，</a:t>
                </a:r>
                <a:r>
                  <a:rPr lang="en-US" altLang="zh-CN" dirty="0" smtClean="0"/>
                  <a:t>2. </a:t>
                </a:r>
                <a:r>
                  <a:rPr lang="zh-CN" altLang="en-US" dirty="0" smtClean="0"/>
                  <a:t>的表述等价于：</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𝐺</m:t>
                                  </m:r>
                                </m:e>
                              </m:d>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𝑔</m:t>
                          </m:r>
                        </m:e>
                      </m:d>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7476566" y="4026311"/>
                <a:ext cx="4539726" cy="1200329"/>
              </a:xfrm>
              <a:prstGeom prst="rect">
                <a:avLst/>
              </a:prstGeom>
              <a:blipFill rotWithShape="0">
                <a:blip r:embed="rId4"/>
                <a:stretch>
                  <a:fillRect l="-1074" t="-4061" b="-1523"/>
                </a:stretch>
              </a:blipFill>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2339745" y="5854848"/>
            <a:ext cx="7239000" cy="495300"/>
          </a:xfrm>
          <a:prstGeom prst="rect">
            <a:avLst/>
          </a:prstGeom>
          <a:ln>
            <a:solidFill>
              <a:srgbClr val="FF0000"/>
            </a:solidFill>
          </a:ln>
        </p:spPr>
      </p:pic>
    </p:spTree>
    <p:extLst>
      <p:ext uri="{BB962C8B-B14F-4D97-AF65-F5344CB8AC3E}">
        <p14:creationId xmlns:p14="http://schemas.microsoft.com/office/powerpoint/2010/main" val="380618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9382" y="1228729"/>
            <a:ext cx="9809018" cy="5172869"/>
          </a:xfrm>
          <a:prstGeom prst="rect">
            <a:avLst/>
          </a:prstGeom>
        </p:spPr>
      </p:pic>
      <p:sp>
        <p:nvSpPr>
          <p:cNvPr id="3" name="文本框 2"/>
          <p:cNvSpPr txBox="1"/>
          <p:nvPr/>
        </p:nvSpPr>
        <p:spPr>
          <a:xfrm>
            <a:off x="249382" y="751820"/>
            <a:ext cx="2563587" cy="369332"/>
          </a:xfrm>
          <a:prstGeom prst="rect">
            <a:avLst/>
          </a:prstGeom>
          <a:noFill/>
        </p:spPr>
        <p:txBody>
          <a:bodyPr wrap="none" rtlCol="0">
            <a:spAutoFit/>
          </a:bodyPr>
          <a:lstStyle/>
          <a:p>
            <a:r>
              <a:rPr lang="en-US" altLang="zh-CN" b="1" dirty="0" smtClean="0">
                <a:latin typeface="Times New Roman" panose="02020603050405020304" pitchFamily="18" charset="0"/>
                <a:cs typeface="Times New Roman" panose="02020603050405020304" pitchFamily="18" charset="0"/>
              </a:rPr>
              <a:t>Optimization Algorithm</a:t>
            </a:r>
            <a:endParaRPr lang="zh-CN" altLang="en-US" b="1" dirty="0">
              <a:latin typeface="Times New Roman" panose="02020603050405020304" pitchFamily="18" charset="0"/>
              <a:cs typeface="Times New Roman" panose="02020603050405020304" pitchFamily="18" charset="0"/>
            </a:endParaRPr>
          </a:p>
        </p:txBody>
      </p:sp>
      <p:sp>
        <p:nvSpPr>
          <p:cNvPr id="4" name="矩形 3"/>
          <p:cNvSpPr/>
          <p:nvPr/>
        </p:nvSpPr>
        <p:spPr>
          <a:xfrm>
            <a:off x="1893346" y="3517751"/>
            <a:ext cx="8057478" cy="6454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893346" y="2592593"/>
            <a:ext cx="8057478" cy="9251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9358995" y="3840480"/>
            <a:ext cx="591829" cy="369332"/>
          </a:xfrm>
          <a:prstGeom prst="rect">
            <a:avLst/>
          </a:prstGeom>
          <a:noFill/>
        </p:spPr>
        <p:txBody>
          <a:bodyPr wrap="none" rtlCol="0">
            <a:spAutoFit/>
          </a:bodyPr>
          <a:lstStyle/>
          <a:p>
            <a:r>
              <a:rPr lang="en-US" altLang="zh-CN" dirty="0" smtClean="0">
                <a:solidFill>
                  <a:srgbClr val="FF0000"/>
                </a:solidFill>
              </a:rPr>
              <a:t>PGD</a:t>
            </a:r>
            <a:endParaRPr lang="zh-CN" altLang="en-US" dirty="0">
              <a:solidFill>
                <a:srgbClr val="FF0000"/>
              </a:solidFill>
            </a:endParaRPr>
          </a:p>
        </p:txBody>
      </p:sp>
      <mc:AlternateContent xmlns:mc="http://schemas.openxmlformats.org/markup-compatibility/2006" xmlns:a14="http://schemas.microsoft.com/office/drawing/2010/main">
        <mc:Choice Requires="a14">
          <p:sp>
            <p:nvSpPr>
              <p:cNvPr id="7" name="文本框 6"/>
              <p:cNvSpPr txBox="1"/>
              <p:nvPr/>
            </p:nvSpPr>
            <p:spPr>
              <a:xfrm>
                <a:off x="8921559" y="2542377"/>
                <a:ext cx="1083053" cy="369332"/>
              </a:xfrm>
              <a:prstGeom prst="rect">
                <a:avLst/>
              </a:prstGeom>
              <a:noFill/>
            </p:spPr>
            <p:txBody>
              <a:bodyPr wrap="none" rtlCol="0">
                <a:spAutoFit/>
              </a:bodyPr>
              <a:lstStyle/>
              <a:p>
                <a:r>
                  <a:rPr lang="en-US" altLang="zh-CN" dirty="0" smtClean="0">
                    <a:solidFill>
                      <a:srgbClr val="FF0000"/>
                    </a:solidFill>
                  </a:rPr>
                  <a:t>Update </a:t>
                </a:r>
                <a14:m>
                  <m:oMath xmlns:m="http://schemas.openxmlformats.org/officeDocument/2006/math">
                    <m:r>
                      <a:rPr lang="en-US" altLang="zh-CN" b="0" i="1" smtClean="0">
                        <a:solidFill>
                          <a:srgbClr val="FF0000"/>
                        </a:solidFill>
                        <a:latin typeface="Cambria Math" panose="02040503050406030204" pitchFamily="18" charset="0"/>
                      </a:rPr>
                      <m:t>𝐺</m:t>
                    </m:r>
                  </m:oMath>
                </a14:m>
                <a:endParaRPr lang="zh-CN" altLang="en-US" dirty="0">
                  <a:solidFill>
                    <a:srgbClr val="FF000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8921559" y="2542377"/>
                <a:ext cx="1083053" cy="369332"/>
              </a:xfrm>
              <a:prstGeom prst="rect">
                <a:avLst/>
              </a:prstGeom>
              <a:blipFill rotWithShape="0">
                <a:blip r:embed="rId3"/>
                <a:stretch>
                  <a:fillRect l="-5085" t="-8197" b="-24590"/>
                </a:stretch>
              </a:blipFill>
            </p:spPr>
            <p:txBody>
              <a:bodyPr/>
              <a:lstStyle/>
              <a:p>
                <a:r>
                  <a:rPr lang="zh-CN" altLang="en-US">
                    <a:noFill/>
                  </a:rPr>
                  <a:t> </a:t>
                </a:r>
              </a:p>
            </p:txBody>
          </p:sp>
        </mc:Fallback>
      </mc:AlternateContent>
      <p:sp>
        <p:nvSpPr>
          <p:cNvPr id="8" name="矩形 7"/>
          <p:cNvSpPr/>
          <p:nvPr/>
        </p:nvSpPr>
        <p:spPr>
          <a:xfrm>
            <a:off x="1538344" y="5335793"/>
            <a:ext cx="8412480" cy="3360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8921558" y="5319162"/>
                <a:ext cx="1063625" cy="369332"/>
              </a:xfrm>
              <a:prstGeom prst="rect">
                <a:avLst/>
              </a:prstGeom>
              <a:noFill/>
            </p:spPr>
            <p:txBody>
              <a:bodyPr wrap="none" rtlCol="0">
                <a:spAutoFit/>
              </a:bodyPr>
              <a:lstStyle/>
              <a:p>
                <a:r>
                  <a:rPr lang="en-US" altLang="zh-CN" dirty="0" smtClean="0">
                    <a:solidFill>
                      <a:srgbClr val="FF0000"/>
                    </a:solidFill>
                  </a:rPr>
                  <a:t>Update </a:t>
                </a:r>
                <a14:m>
                  <m:oMath xmlns:m="http://schemas.openxmlformats.org/officeDocument/2006/math">
                    <m:r>
                      <a:rPr lang="en-US" altLang="zh-CN" b="0" i="1" smtClean="0">
                        <a:solidFill>
                          <a:srgbClr val="FF0000"/>
                        </a:solidFill>
                        <a:latin typeface="Cambria Math" panose="02040503050406030204" pitchFamily="18" charset="0"/>
                      </a:rPr>
                      <m:t>𝜃</m:t>
                    </m:r>
                  </m:oMath>
                </a14:m>
                <a:endParaRPr lang="zh-CN" altLang="en-US" dirty="0">
                  <a:solidFill>
                    <a:srgbClr val="FF0000"/>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8921558" y="5319162"/>
                <a:ext cx="1063625" cy="369332"/>
              </a:xfrm>
              <a:prstGeom prst="rect">
                <a:avLst/>
              </a:prstGeom>
              <a:blipFill rotWithShape="0">
                <a:blip r:embed="rId4"/>
                <a:stretch>
                  <a:fillRect l="-5172"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16580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9382" y="228600"/>
            <a:ext cx="3740511" cy="830997"/>
          </a:xfrm>
          <a:prstGeom prst="rect">
            <a:avLst/>
          </a:prstGeom>
          <a:noFill/>
        </p:spPr>
        <p:txBody>
          <a:bodyPr wrap="none" rtlCol="0">
            <a:spAutoFit/>
          </a:bodyPr>
          <a:lstStyle/>
          <a:p>
            <a:r>
              <a:rPr lang="en-US" altLang="zh-CN" sz="2800" b="1" dirty="0" smtClean="0">
                <a:latin typeface="Times New Roman" panose="02020603050405020304" pitchFamily="18" charset="0"/>
                <a:cs typeface="Times New Roman" panose="02020603050405020304" pitchFamily="18" charset="0"/>
              </a:rPr>
              <a:t>Experiment</a:t>
            </a:r>
          </a:p>
          <a:p>
            <a:r>
              <a:rPr lang="en-US" altLang="zh-CN" sz="2000" b="1" dirty="0" smtClean="0">
                <a:latin typeface="Times New Roman" panose="02020603050405020304" pitchFamily="18" charset="0"/>
                <a:cs typeface="Times New Roman" panose="02020603050405020304" pitchFamily="18" charset="0"/>
              </a:rPr>
              <a:t>1. Effectiveness of CSG Training</a:t>
            </a:r>
            <a:endParaRPr lang="zh-CN" altLang="en-US" sz="2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363682" y="1059597"/>
            <a:ext cx="11506200" cy="369332"/>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我们首先了解 </a:t>
            </a:r>
            <a:r>
              <a:rPr lang="en-US" altLang="zh-CN" dirty="0" smtClean="0">
                <a:latin typeface="Times New Roman" panose="02020603050405020304" pitchFamily="18" charset="0"/>
                <a:cs typeface="Times New Roman" panose="02020603050405020304" pitchFamily="18" charset="0"/>
              </a:rPr>
              <a:t>CSG </a:t>
            </a:r>
            <a:r>
              <a:rPr lang="zh-CN" altLang="en-US" dirty="0" smtClean="0">
                <a:latin typeface="Times New Roman" panose="02020603050405020304" pitchFamily="18" charset="0"/>
                <a:cs typeface="Times New Roman" panose="02020603050405020304" pitchFamily="18" charset="0"/>
              </a:rPr>
              <a:t>训练的分类器的性能</a:t>
            </a:r>
            <a:r>
              <a:rPr lang="en-US" altLang="zh-CN" dirty="0" smtClean="0">
                <a:latin typeface="Times New Roman" panose="02020603050405020304" pitchFamily="18" charset="0"/>
                <a:cs typeface="Times New Roman" panose="02020603050405020304" pitchFamily="18" charset="0"/>
              </a:rPr>
              <a:t>——</a:t>
            </a:r>
            <a:endParaRPr lang="zh-CN" altLang="en-US" dirty="0" smtClean="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880062" y="1428929"/>
            <a:ext cx="8473440" cy="2873346"/>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63682" y="4302275"/>
                <a:ext cx="11506200" cy="646331"/>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3 </a:t>
                </a:r>
                <a:r>
                  <a:rPr lang="zh-CN" altLang="en-US" dirty="0" smtClean="0">
                    <a:latin typeface="Times New Roman" panose="02020603050405020304" pitchFamily="18" charset="0"/>
                    <a:cs typeface="Times New Roman" panose="02020603050405020304" pitchFamily="18" charset="0"/>
                  </a:rPr>
                  <a:t>个角度衡量模型的性能：</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）分类准确度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）互信息分数</a:t>
                </a:r>
                <a14:m>
                  <m:oMath xmlns:m="http://schemas.openxmlformats.org/officeDocument/2006/math">
                    <m:r>
                      <a:rPr lang="en-US" altLang="zh-CN" i="1">
                        <a:latin typeface="Cambria Math" panose="02040503050406030204" pitchFamily="18" charset="0"/>
                        <a:cs typeface="Times New Roman" panose="02020603050405020304" pitchFamily="18" charset="0"/>
                      </a:rPr>
                      <m:t>↑</m:t>
                    </m:r>
                  </m:oMath>
                </a14:m>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L1 </a:t>
                </a:r>
                <a:r>
                  <a:rPr lang="zh-CN" altLang="en-US" dirty="0" smtClean="0">
                    <a:latin typeface="Times New Roman" panose="02020603050405020304" pitchFamily="18" charset="0"/>
                    <a:cs typeface="Times New Roman" panose="02020603050405020304" pitchFamily="18" charset="0"/>
                  </a:rPr>
                  <a:t>强度（</a:t>
                </a:r>
                <a:r>
                  <a:rPr lang="en-US" altLang="zh-CN" dirty="0" err="1" smtClean="0">
                    <a:latin typeface="Times New Roman" panose="02020603050405020304" pitchFamily="18" charset="0"/>
                    <a:cs typeface="Times New Roman" panose="02020603050405020304" pitchFamily="18" charset="0"/>
                  </a:rPr>
                  <a:t>Sparsity</a:t>
                </a:r>
                <a:r>
                  <a:rPr lang="zh-CN" altLang="en-US"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63682" y="4302275"/>
                <a:ext cx="11506200" cy="646331"/>
              </a:xfrm>
              <a:prstGeom prst="rect">
                <a:avLst/>
              </a:prstGeom>
              <a:blipFill rotWithShape="0">
                <a:blip r:embed="rId3"/>
                <a:stretch>
                  <a:fillRect l="-477" t="-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4470400" y="5298440"/>
                <a:ext cx="874727" cy="535468"/>
              </a:xfrm>
              <a:prstGeom prst="rect">
                <a:avLst/>
              </a:prstGeom>
              <a:noFill/>
              <a:ln>
                <a:solidFill>
                  <a:schemeClr val="accent1">
                    <a:lumMod val="7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e>
                            <m:sub>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den>
                      </m:f>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4470400" y="5298440"/>
                <a:ext cx="874727" cy="535468"/>
              </a:xfrm>
              <a:prstGeom prst="rect">
                <a:avLst/>
              </a:prstGeom>
              <a:blipFill rotWithShape="0">
                <a:blip r:embed="rId4"/>
                <a:stretch>
                  <a:fillRect/>
                </a:stretch>
              </a:blipFill>
              <a:ln>
                <a:solidFill>
                  <a:schemeClr val="accent1">
                    <a:lumMod val="75000"/>
                  </a:schemeClr>
                </a:solidFill>
              </a:ln>
            </p:spPr>
            <p:txBody>
              <a:bodyPr/>
              <a:lstStyle/>
              <a:p>
                <a:r>
                  <a:rPr lang="zh-CN" altLang="en-US">
                    <a:noFill/>
                  </a:rPr>
                  <a:t> </a:t>
                </a:r>
              </a:p>
            </p:txBody>
          </p:sp>
        </mc:Fallback>
      </mc:AlternateContent>
      <p:cxnSp>
        <p:nvCxnSpPr>
          <p:cNvPr id="8" name="直接箭头连接符 7"/>
          <p:cNvCxnSpPr>
            <a:stCxn id="6" idx="0"/>
          </p:cNvCxnSpPr>
          <p:nvPr/>
        </p:nvCxnSpPr>
        <p:spPr>
          <a:xfrm flipH="1" flipV="1">
            <a:off x="4907763" y="4948606"/>
            <a:ext cx="1" cy="349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367280" y="4451232"/>
            <a:ext cx="496354" cy="307777"/>
          </a:xfrm>
          <a:prstGeom prst="rect">
            <a:avLst/>
          </a:prstGeom>
          <a:noFill/>
        </p:spPr>
        <p:txBody>
          <a:bodyPr wrap="none" rtlCol="0">
            <a:spAutoFit/>
          </a:bodyPr>
          <a:lstStyle/>
          <a:p>
            <a:r>
              <a:rPr lang="en-US" altLang="zh-CN" sz="1400" dirty="0" smtClean="0">
                <a:solidFill>
                  <a:srgbClr val="FF0000"/>
                </a:solidFill>
                <a:latin typeface="Times New Roman" panose="02020603050405020304" pitchFamily="18" charset="0"/>
                <a:cs typeface="Times New Roman" panose="02020603050405020304" pitchFamily="18" charset="0"/>
              </a:rPr>
              <a:t>new</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p:cNvSpPr txBox="1"/>
              <p:nvPr/>
            </p:nvSpPr>
            <p:spPr>
              <a:xfrm>
                <a:off x="10706741" y="2259926"/>
                <a:ext cx="809902" cy="616387"/>
              </a:xfrm>
              <a:prstGeom prst="rect">
                <a:avLst/>
              </a:prstGeom>
              <a:noFill/>
              <a:ln>
                <a:solidFill>
                  <a:schemeClr val="accent1">
                    <a:lumMod val="7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𝐶</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𝑔</m:t>
                              </m:r>
                            </m:num>
                            <m:den>
                              <m:r>
                                <a:rPr lang="en-US" altLang="zh-CN" b="0" i="1" smtClean="0">
                                  <a:latin typeface="Cambria Math" panose="02040503050406030204" pitchFamily="18" charset="0"/>
                                </a:rPr>
                                <m:t>𝐶𝐾</m:t>
                              </m:r>
                            </m:den>
                          </m:f>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0706741" y="2259926"/>
                <a:ext cx="809902" cy="616387"/>
              </a:xfrm>
              <a:prstGeom prst="rect">
                <a:avLst/>
              </a:prstGeom>
              <a:blipFill rotWithShape="0">
                <a:blip r:embed="rId5"/>
                <a:stretch>
                  <a:fillRect/>
                </a:stretch>
              </a:blipFill>
              <a:ln>
                <a:solidFill>
                  <a:schemeClr val="accent1">
                    <a:lumMod val="75000"/>
                  </a:schemeClr>
                </a:solidFill>
              </a:ln>
            </p:spPr>
            <p:txBody>
              <a:bodyPr/>
              <a:lstStyle/>
              <a:p>
                <a:r>
                  <a:rPr lang="zh-CN" altLang="en-US">
                    <a:noFill/>
                  </a:rPr>
                  <a:t> </a:t>
                </a:r>
              </a:p>
            </p:txBody>
          </p:sp>
        </mc:Fallback>
      </mc:AlternateContent>
      <p:cxnSp>
        <p:nvCxnSpPr>
          <p:cNvPr id="12" name="直接箭头连接符 11"/>
          <p:cNvCxnSpPr>
            <a:stCxn id="10" idx="1"/>
          </p:cNvCxnSpPr>
          <p:nvPr/>
        </p:nvCxnSpPr>
        <p:spPr>
          <a:xfrm flipH="1" flipV="1">
            <a:off x="10068560" y="2568119"/>
            <a:ext cx="6381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1"/>
          </p:cNvCxnSpPr>
          <p:nvPr/>
        </p:nvCxnSpPr>
        <p:spPr>
          <a:xfrm flipH="1">
            <a:off x="10078720" y="2568120"/>
            <a:ext cx="628021" cy="62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0" idx="1"/>
          </p:cNvCxnSpPr>
          <p:nvPr/>
        </p:nvCxnSpPr>
        <p:spPr>
          <a:xfrm flipH="1">
            <a:off x="10068560" y="2568120"/>
            <a:ext cx="638181" cy="142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圆角矩形 16"/>
              <p:cNvSpPr/>
              <p:nvPr/>
            </p:nvSpPr>
            <p:spPr>
              <a:xfrm>
                <a:off x="4344124" y="709763"/>
                <a:ext cx="1127277" cy="314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b="0" i="1" smtClean="0">
                        <a:latin typeface="Cambria Math" panose="02040503050406030204" pitchFamily="18" charset="0"/>
                      </a:rPr>
                      <m:t>𝐺</m:t>
                    </m:r>
                  </m:oMath>
                </a14:m>
                <a:r>
                  <a:rPr lang="en-US" altLang="zh-CN" dirty="0" smtClean="0"/>
                  <a:t>/</a:t>
                </a:r>
                <a14:m>
                  <m:oMath xmlns:m="http://schemas.openxmlformats.org/officeDocument/2006/math">
                    <m:r>
                      <a:rPr lang="en-US" altLang="zh-CN" b="0" i="1" dirty="0" smtClean="0">
                        <a:latin typeface="Cambria Math" panose="02040503050406030204" pitchFamily="18" charset="0"/>
                      </a:rPr>
                      <m:t>𝑊</m:t>
                    </m:r>
                  </m:oMath>
                </a14:m>
                <a:endParaRPr lang="zh-CN" altLang="en-US" dirty="0"/>
              </a:p>
            </p:txBody>
          </p:sp>
        </mc:Choice>
        <mc:Fallback xmlns="">
          <p:sp>
            <p:nvSpPr>
              <p:cNvPr id="17" name="圆角矩形 16"/>
              <p:cNvSpPr>
                <a:spLocks noRot="1" noChangeAspect="1" noMove="1" noResize="1" noEditPoints="1" noAdjustHandles="1" noChangeArrowheads="1" noChangeShapeType="1" noTextEdit="1"/>
              </p:cNvSpPr>
              <p:nvPr/>
            </p:nvSpPr>
            <p:spPr>
              <a:xfrm>
                <a:off x="4344124" y="709763"/>
                <a:ext cx="1127277" cy="314960"/>
              </a:xfrm>
              <a:prstGeom prst="roundRect">
                <a:avLst/>
              </a:prstGeom>
              <a:blipFill rotWithShape="0">
                <a:blip r:embed="rId6"/>
                <a:stretch>
                  <a:fillRect t="-14815" b="-35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8229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梯形 70"/>
          <p:cNvSpPr/>
          <p:nvPr/>
        </p:nvSpPr>
        <p:spPr>
          <a:xfrm rot="16200000">
            <a:off x="4372451" y="1522352"/>
            <a:ext cx="945172" cy="745698"/>
          </a:xfrm>
          <a:prstGeom prst="trapezoid">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立方体 5"/>
          <p:cNvSpPr/>
          <p:nvPr/>
        </p:nvSpPr>
        <p:spPr>
          <a:xfrm>
            <a:off x="1380716" y="1381990"/>
            <a:ext cx="1153391" cy="1018309"/>
          </a:xfrm>
          <a:prstGeom prst="cub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立方体 8"/>
          <p:cNvSpPr/>
          <p:nvPr/>
        </p:nvSpPr>
        <p:spPr>
          <a:xfrm>
            <a:off x="3334644" y="1790078"/>
            <a:ext cx="958224" cy="202131"/>
          </a:xfrm>
          <a:prstGeom prst="cub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2608446" y="1891143"/>
            <a:ext cx="726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2725068" y="1614144"/>
                <a:ext cx="4929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𝐺𝐴𝑃</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725068" y="1614144"/>
                <a:ext cx="492955" cy="276999"/>
              </a:xfrm>
              <a:prstGeom prst="rect">
                <a:avLst/>
              </a:prstGeom>
              <a:blipFill rotWithShape="0">
                <a:blip r:embed="rId2"/>
                <a:stretch>
                  <a:fillRect l="-9877" r="-1111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702860" y="1992209"/>
                <a:ext cx="221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702860" y="1992209"/>
                <a:ext cx="221791" cy="276999"/>
              </a:xfrm>
              <a:prstGeom prst="rect">
                <a:avLst/>
              </a:prstGeom>
              <a:blipFill rotWithShape="0">
                <a:blip r:embed="rId3"/>
                <a:stretch>
                  <a:fillRect l="-24324" r="-21622" b="-6667"/>
                </a:stretch>
              </a:blipFill>
            </p:spPr>
            <p:txBody>
              <a:bodyPr/>
              <a:lstStyle/>
              <a:p>
                <a:r>
                  <a:rPr lang="zh-CN" altLang="en-US">
                    <a:noFill/>
                  </a:rPr>
                  <a:t> </a:t>
                </a:r>
              </a:p>
            </p:txBody>
          </p:sp>
        </mc:Fallback>
      </mc:AlternateContent>
      <p:cxnSp>
        <p:nvCxnSpPr>
          <p:cNvPr id="18" name="直接箭头连接符 17"/>
          <p:cNvCxnSpPr>
            <a:stCxn id="16" idx="3"/>
          </p:cNvCxnSpPr>
          <p:nvPr/>
        </p:nvCxnSpPr>
        <p:spPr>
          <a:xfrm flipV="1">
            <a:off x="3924651" y="2130708"/>
            <a:ext cx="3682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1"/>
          </p:cNvCxnSpPr>
          <p:nvPr/>
        </p:nvCxnSpPr>
        <p:spPr>
          <a:xfrm flipH="1" flipV="1">
            <a:off x="3334644" y="2130708"/>
            <a:ext cx="3682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立方体 22"/>
          <p:cNvSpPr/>
          <p:nvPr/>
        </p:nvSpPr>
        <p:spPr>
          <a:xfrm>
            <a:off x="1650222" y="1381988"/>
            <a:ext cx="272418" cy="1018309"/>
          </a:xfrm>
          <a:prstGeom prst="cube">
            <a:avLst>
              <a:gd name="adj" fmla="val 95856"/>
            </a:avLst>
          </a:prstGeom>
          <a:solidFill>
            <a:schemeClr val="bg1">
              <a:alpha val="31000"/>
            </a:schemeClr>
          </a:solidFill>
          <a:ln>
            <a:solidFill>
              <a:srgbClr val="00206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立方体 23"/>
          <p:cNvSpPr/>
          <p:nvPr/>
        </p:nvSpPr>
        <p:spPr>
          <a:xfrm>
            <a:off x="3643203" y="1790078"/>
            <a:ext cx="54074" cy="202131"/>
          </a:xfrm>
          <a:prstGeom prst="cube">
            <a:avLst>
              <a:gd name="adj" fmla="val 95856"/>
            </a:avLst>
          </a:prstGeom>
          <a:solidFill>
            <a:schemeClr val="bg1">
              <a:alpha val="31000"/>
            </a:schemeClr>
          </a:solidFill>
          <a:ln>
            <a:solidFill>
              <a:srgbClr val="00206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p:cNvSpPr txBox="1"/>
              <p:nvPr/>
            </p:nvSpPr>
            <p:spPr>
              <a:xfrm>
                <a:off x="1575883" y="2400297"/>
                <a:ext cx="186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575883" y="2400297"/>
                <a:ext cx="186269" cy="276999"/>
              </a:xfrm>
              <a:prstGeom prst="rect">
                <a:avLst/>
              </a:prstGeom>
              <a:blipFill rotWithShape="0">
                <a:blip r:embed="rId4"/>
                <a:stretch>
                  <a:fillRect l="-33333" r="-30000" b="-8889"/>
                </a:stretch>
              </a:blipFill>
            </p:spPr>
            <p:txBody>
              <a:bodyPr/>
              <a:lstStyle/>
              <a:p>
                <a:r>
                  <a:rPr lang="zh-CN" altLang="en-US">
                    <a:noFill/>
                  </a:rPr>
                  <a:t> </a:t>
                </a:r>
              </a:p>
            </p:txBody>
          </p:sp>
        </mc:Fallback>
      </mc:AlternateContent>
      <p:sp>
        <p:nvSpPr>
          <p:cNvPr id="26" name="立方体 25"/>
          <p:cNvSpPr/>
          <p:nvPr/>
        </p:nvSpPr>
        <p:spPr>
          <a:xfrm>
            <a:off x="285509" y="1975404"/>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立方体 26"/>
          <p:cNvSpPr/>
          <p:nvPr/>
        </p:nvSpPr>
        <p:spPr>
          <a:xfrm>
            <a:off x="285509" y="1513078"/>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立方体 27"/>
          <p:cNvSpPr/>
          <p:nvPr/>
        </p:nvSpPr>
        <p:spPr>
          <a:xfrm>
            <a:off x="289604" y="1149345"/>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立方体 28"/>
          <p:cNvSpPr/>
          <p:nvPr/>
        </p:nvSpPr>
        <p:spPr>
          <a:xfrm>
            <a:off x="290552" y="2437730"/>
            <a:ext cx="769122" cy="2395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p:cNvSpPr txBox="1"/>
              <p:nvPr/>
            </p:nvSpPr>
            <p:spPr>
              <a:xfrm>
                <a:off x="3604142" y="1517586"/>
                <a:ext cx="2982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3604142" y="1517586"/>
                <a:ext cx="298223" cy="276999"/>
              </a:xfrm>
              <a:prstGeom prst="rect">
                <a:avLst/>
              </a:prstGeom>
              <a:blipFill rotWithShape="0">
                <a:blip r:embed="rId5"/>
                <a:stretch>
                  <a:fillRect l="-12245" r="-61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48971" y="2029642"/>
                <a:ext cx="186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48971" y="2029642"/>
                <a:ext cx="186269" cy="276999"/>
              </a:xfrm>
              <a:prstGeom prst="rect">
                <a:avLst/>
              </a:prstGeom>
              <a:blipFill rotWithShape="0">
                <a:blip r:embed="rId6"/>
                <a:stretch>
                  <a:fillRect l="-32258" r="-25806"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rot="5400000">
                <a:off x="601100" y="1743286"/>
                <a:ext cx="277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rot="5400000">
                <a:off x="601100" y="1743286"/>
                <a:ext cx="277319" cy="276999"/>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rot="5400000">
                <a:off x="599037" y="2229078"/>
                <a:ext cx="277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rot="5400000">
                <a:off x="599037" y="2229078"/>
                <a:ext cx="277319" cy="276999"/>
              </a:xfrm>
              <a:prstGeom prst="rect">
                <a:avLst/>
              </a:prstGeom>
              <a:blipFill rotWithShape="0">
                <a:blip r:embed="rId8"/>
                <a:stretch>
                  <a:fillRect/>
                </a:stretch>
              </a:blipFill>
            </p:spPr>
            <p:txBody>
              <a:bodyPr/>
              <a:lstStyle/>
              <a:p>
                <a:r>
                  <a:rPr lang="zh-CN" altLang="en-US">
                    <a:noFill/>
                  </a:rPr>
                  <a:t> </a:t>
                </a:r>
              </a:p>
            </p:txBody>
          </p:sp>
        </mc:Fallback>
      </mc:AlternateContent>
      <p:sp>
        <p:nvSpPr>
          <p:cNvPr id="34" name="左中括号 33"/>
          <p:cNvSpPr/>
          <p:nvPr/>
        </p:nvSpPr>
        <p:spPr>
          <a:xfrm>
            <a:off x="235240" y="1137915"/>
            <a:ext cx="45719" cy="152795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左中括号 35"/>
          <p:cNvSpPr/>
          <p:nvPr/>
        </p:nvSpPr>
        <p:spPr>
          <a:xfrm flipH="1">
            <a:off x="1073054" y="1150728"/>
            <a:ext cx="45719" cy="152795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立方体 36"/>
          <p:cNvSpPr/>
          <p:nvPr/>
        </p:nvSpPr>
        <p:spPr>
          <a:xfrm rot="16200000" flipV="1">
            <a:off x="4905509" y="1800824"/>
            <a:ext cx="1314356" cy="202132"/>
          </a:xfrm>
          <a:prstGeom prst="cub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 name="文本框 37"/>
              <p:cNvSpPr txBox="1"/>
              <p:nvPr/>
            </p:nvSpPr>
            <p:spPr>
              <a:xfrm>
                <a:off x="5656771" y="1818188"/>
                <a:ext cx="200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5656771" y="1818188"/>
                <a:ext cx="200888" cy="276999"/>
              </a:xfrm>
              <a:prstGeom prst="rect">
                <a:avLst/>
              </a:prstGeom>
              <a:blipFill rotWithShape="0">
                <a:blip r:embed="rId9"/>
                <a:stretch>
                  <a:fillRect l="-30303" r="-21212" b="-6522"/>
                </a:stretch>
              </a:blipFill>
            </p:spPr>
            <p:txBody>
              <a:bodyPr/>
              <a:lstStyle/>
              <a:p>
                <a:r>
                  <a:rPr lang="zh-CN" altLang="en-US">
                    <a:noFill/>
                  </a:rPr>
                  <a:t> </a:t>
                </a:r>
              </a:p>
            </p:txBody>
          </p:sp>
        </mc:Fallback>
      </mc:AlternateContent>
      <p:cxnSp>
        <p:nvCxnSpPr>
          <p:cNvPr id="39" name="直接箭头连接符 38"/>
          <p:cNvCxnSpPr/>
          <p:nvPr/>
        </p:nvCxnSpPr>
        <p:spPr>
          <a:xfrm>
            <a:off x="5763284" y="2095188"/>
            <a:ext cx="1" cy="462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5757214" y="1269128"/>
            <a:ext cx="1" cy="57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立方体 50"/>
          <p:cNvSpPr/>
          <p:nvPr/>
        </p:nvSpPr>
        <p:spPr>
          <a:xfrm rot="5400000" flipH="1">
            <a:off x="5535649" y="2199277"/>
            <a:ext cx="54074" cy="202131"/>
          </a:xfrm>
          <a:prstGeom prst="cube">
            <a:avLst>
              <a:gd name="adj" fmla="val 95856"/>
            </a:avLst>
          </a:prstGeom>
          <a:solidFill>
            <a:schemeClr val="bg1">
              <a:alpha val="31000"/>
            </a:schemeClr>
          </a:solidFill>
          <a:ln>
            <a:solidFill>
              <a:srgbClr val="00206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2" name="文本框 51"/>
              <p:cNvSpPr txBox="1"/>
              <p:nvPr/>
            </p:nvSpPr>
            <p:spPr>
              <a:xfrm>
                <a:off x="4924594" y="2130708"/>
                <a:ext cx="523926"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𝟏</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Sub>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4924594" y="2130708"/>
                <a:ext cx="523926" cy="298928"/>
              </a:xfrm>
              <a:prstGeom prst="rect">
                <a:avLst/>
              </a:prstGeom>
              <a:blipFill rotWithShape="0">
                <a:blip r:embed="rId10"/>
                <a:stretch>
                  <a:fillRect l="-10465" r="-1163"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6265488" y="994843"/>
                <a:ext cx="5787966" cy="668260"/>
              </a:xfrm>
              <a:prstGeom prst="rect">
                <a:avLst/>
              </a:prstGeom>
              <a:noFill/>
            </p:spPr>
            <p:txBody>
              <a:bodyPr wrap="square" rtlCol="0">
                <a:spAutoFit/>
              </a:bodyPr>
              <a:lstStyle/>
              <a:p>
                <a:r>
                  <a:rPr lang="zh-CN" altLang="en-US" dirty="0" smtClean="0"/>
                  <a:t>每一个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oMath>
                </a14:m>
                <a:r>
                  <a:rPr lang="zh-CN" altLang="en-US" dirty="0" smtClean="0"/>
                  <a:t> 或者每一个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𝟏</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Sub>
                  </m:oMath>
                </a14:m>
                <a:r>
                  <a:rPr lang="zh-CN" altLang="en-US" dirty="0" smtClean="0"/>
                  <a:t> 在多个测试样本下就分别构成一个一维分布。</a:t>
                </a:r>
                <a:endParaRPr lang="zh-CN" altLang="en-US" dirty="0"/>
              </a:p>
            </p:txBody>
          </p:sp>
        </mc:Choice>
        <mc:Fallback xmlns="">
          <p:sp>
            <p:nvSpPr>
              <p:cNvPr id="53" name="文本框 52"/>
              <p:cNvSpPr txBox="1">
                <a:spLocks noRot="1" noChangeAspect="1" noMove="1" noResize="1" noEditPoints="1" noAdjustHandles="1" noChangeArrowheads="1" noChangeShapeType="1" noTextEdit="1"/>
              </p:cNvSpPr>
              <p:nvPr/>
            </p:nvSpPr>
            <p:spPr>
              <a:xfrm>
                <a:off x="6265488" y="994843"/>
                <a:ext cx="5787966" cy="668260"/>
              </a:xfrm>
              <a:prstGeom prst="rect">
                <a:avLst/>
              </a:prstGeom>
              <a:blipFill rotWithShape="0">
                <a:blip r:embed="rId11"/>
                <a:stretch>
                  <a:fillRect l="-948" t="-7273"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6233575" y="1617228"/>
                <a:ext cx="5819879" cy="2857514"/>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考虑互信息的计算公式（离散形式）：</a:t>
                </a:r>
                <a:endParaRPr lang="en-US" altLang="zh-CN"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num>
                                    <m:den>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den>
                                  </m:f>
                                </m:e>
                              </m:func>
                            </m:e>
                          </m:nary>
                        </m:e>
                      </m:nary>
                    </m:oMath>
                  </m:oMathPara>
                </a14:m>
                <a:endParaRPr lang="en-US" altLang="zh-CN"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𝑥</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nary>
                      <m:r>
                        <a:rPr lang="en-US" altLang="zh-CN" b="0" i="0" smtClean="0">
                          <a:latin typeface="Cambria Math" panose="02040503050406030204" pitchFamily="18" charset="0"/>
                        </a:rPr>
                        <m:t>,</m:t>
                      </m:r>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e>
                      </m:d>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e>
                          <m:r>
                            <a:rPr lang="en-US" altLang="zh-CN" i="1">
                              <a:latin typeface="Cambria Math" panose="02040503050406030204" pitchFamily="18" charset="0"/>
                            </a:rPr>
                            <m:t>𝑌</m:t>
                          </m:r>
                        </m:e>
                      </m:d>
                    </m:oMath>
                  </m:oMathPara>
                </a14:m>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其性质为：</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e>
                    </m:d>
                    <m:r>
                      <a:rPr lang="en-US" altLang="zh-CN" b="0" i="0" smtClean="0">
                        <a:latin typeface="Cambria Math" panose="02040503050406030204" pitchFamily="18" charset="0"/>
                      </a:rPr>
                      <m:t>≥0</m:t>
                    </m:r>
                  </m:oMath>
                </a14:m>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）两个分布相关性越强，</a:t>
                </a:r>
                <a14:m>
                  <m:oMath xmlns:m="http://schemas.openxmlformats.org/officeDocument/2006/math">
                    <m:r>
                      <a:rPr lang="en-US" altLang="zh-CN" b="0" i="1" smtClean="0">
                        <a:latin typeface="Cambria Math" panose="02040503050406030204" pitchFamily="18" charset="0"/>
                      </a:rPr>
                      <m:t>𝐼</m:t>
                    </m:r>
                  </m:oMath>
                </a14:m>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越大；当 </a:t>
                </a:r>
                <a:r>
                  <a:rPr lang="en-US" altLang="zh-CN" dirty="0" smtClean="0">
                    <a:latin typeface="Times New Roman" panose="02020603050405020304" pitchFamily="18" charset="0"/>
                    <a:cs typeface="Times New Roman" panose="02020603050405020304" pitchFamily="18" charset="0"/>
                  </a:rPr>
                  <a:t>X </a:t>
                </a:r>
                <a:r>
                  <a:rPr lang="zh-CN" altLang="en-US" dirty="0" smtClean="0">
                    <a:latin typeface="Times New Roman" panose="02020603050405020304" pitchFamily="18" charset="0"/>
                    <a:cs typeface="Times New Roman" panose="02020603050405020304" pitchFamily="18" charset="0"/>
                  </a:rPr>
                  <a:t>和 </a:t>
                </a:r>
                <a:r>
                  <a:rPr lang="en-US" altLang="zh-CN" dirty="0" smtClean="0">
                    <a:latin typeface="Times New Roman" panose="02020603050405020304" pitchFamily="18" charset="0"/>
                    <a:cs typeface="Times New Roman" panose="02020603050405020304" pitchFamily="18" charset="0"/>
                  </a:rPr>
                  <a:t>Y </a:t>
                </a:r>
                <a:r>
                  <a:rPr lang="zh-CN" altLang="en-US" dirty="0" smtClean="0">
                    <a:latin typeface="Times New Roman" panose="02020603050405020304" pitchFamily="18" charset="0"/>
                    <a:cs typeface="Times New Roman" panose="02020603050405020304" pitchFamily="18" charset="0"/>
                  </a:rPr>
                  <a:t>独立时，</a:t>
                </a:r>
                <a14:m>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=0</m:t>
                    </m:r>
                  </m:oMath>
                </a14:m>
                <a:r>
                  <a:rPr lang="en-US" altLang="zh-CN" dirty="0" smtClean="0">
                    <a:latin typeface="Times New Roman" panose="02020603050405020304" pitchFamily="18" charset="0"/>
                    <a:cs typeface="Times New Roman" panose="02020603050405020304" pitchFamily="18" charset="0"/>
                  </a:rPr>
                  <a:t>. </a:t>
                </a:r>
              </a:p>
            </p:txBody>
          </p:sp>
        </mc:Choice>
        <mc:Fallback xmlns="">
          <p:sp>
            <p:nvSpPr>
              <p:cNvPr id="55" name="文本框 54"/>
              <p:cNvSpPr txBox="1">
                <a:spLocks noRot="1" noChangeAspect="1" noMove="1" noResize="1" noEditPoints="1" noAdjustHandles="1" noChangeArrowheads="1" noChangeShapeType="1" noTextEdit="1"/>
              </p:cNvSpPr>
              <p:nvPr/>
            </p:nvSpPr>
            <p:spPr>
              <a:xfrm>
                <a:off x="6233575" y="1617228"/>
                <a:ext cx="5819879" cy="2857514"/>
              </a:xfrm>
              <a:prstGeom prst="rect">
                <a:avLst/>
              </a:prstGeom>
              <a:blipFill rotWithShape="0">
                <a:blip r:embed="rId12"/>
                <a:stretch>
                  <a:fillRect l="-943" t="-1493" b="-2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4356298" y="2574754"/>
                <a:ext cx="1092222" cy="277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oMath>
                  </m:oMathPara>
                </a14:m>
                <a:endParaRPr lang="zh-CN" altLang="en-US" dirty="0"/>
              </a:p>
            </p:txBody>
          </p:sp>
        </mc:Choice>
        <mc:Fallback xmlns="">
          <p:sp>
            <p:nvSpPr>
              <p:cNvPr id="70" name="文本框 69"/>
              <p:cNvSpPr txBox="1">
                <a:spLocks noRot="1" noChangeAspect="1" noMove="1" noResize="1" noEditPoints="1" noAdjustHandles="1" noChangeArrowheads="1" noChangeShapeType="1" noTextEdit="1"/>
              </p:cNvSpPr>
              <p:nvPr/>
            </p:nvSpPr>
            <p:spPr>
              <a:xfrm>
                <a:off x="4356298" y="2574754"/>
                <a:ext cx="1092222" cy="277897"/>
              </a:xfrm>
              <a:prstGeom prst="rect">
                <a:avLst/>
              </a:prstGeom>
              <a:blipFill rotWithShape="0">
                <a:blip r:embed="rId13"/>
                <a:stretch>
                  <a:fillRect l="-5028" t="-2174" r="-1117"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p:cNvSpPr txBox="1"/>
              <p:nvPr/>
            </p:nvSpPr>
            <p:spPr>
              <a:xfrm>
                <a:off x="4442046" y="2853722"/>
                <a:ext cx="1019574" cy="277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oMath>
                  </m:oMathPara>
                </a14:m>
                <a:endParaRPr lang="zh-CN" altLang="en-US" dirty="0"/>
              </a:p>
            </p:txBody>
          </p:sp>
        </mc:Choice>
        <mc:Fallback xmlns="">
          <p:sp>
            <p:nvSpPr>
              <p:cNvPr id="72" name="文本框 71"/>
              <p:cNvSpPr txBox="1">
                <a:spLocks noRot="1" noChangeAspect="1" noMove="1" noResize="1" noEditPoints="1" noAdjustHandles="1" noChangeArrowheads="1" noChangeShapeType="1" noTextEdit="1"/>
              </p:cNvSpPr>
              <p:nvPr/>
            </p:nvSpPr>
            <p:spPr>
              <a:xfrm>
                <a:off x="4442046" y="2853722"/>
                <a:ext cx="1019574" cy="277897"/>
              </a:xfrm>
              <a:prstGeom prst="rect">
                <a:avLst/>
              </a:prstGeom>
              <a:blipFill rotWithShape="0">
                <a:blip r:embed="rId14"/>
                <a:stretch>
                  <a:fillRect l="-5389" t="-2174" r="-1198"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4395239" y="3123217"/>
                <a:ext cx="1066381" cy="277897"/>
              </a:xfrm>
              <a:prstGeom prst="rect">
                <a:avLst/>
              </a:prstGeom>
              <a:noFill/>
              <a:ln>
                <a:solidFill>
                  <a:schemeClr val="tx1"/>
                </a:solidFill>
                <a:prstDash val="dash"/>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oMath>
                  </m:oMathPara>
                </a14:m>
                <a:endParaRPr lang="zh-CN" altLang="en-US" dirty="0"/>
              </a:p>
            </p:txBody>
          </p:sp>
        </mc:Choice>
        <mc:Fallback xmlns="">
          <p:sp>
            <p:nvSpPr>
              <p:cNvPr id="73" name="文本框 72"/>
              <p:cNvSpPr txBox="1">
                <a:spLocks noRot="1" noChangeAspect="1" noMove="1" noResize="1" noEditPoints="1" noAdjustHandles="1" noChangeArrowheads="1" noChangeShapeType="1" noTextEdit="1"/>
              </p:cNvSpPr>
              <p:nvPr/>
            </p:nvSpPr>
            <p:spPr>
              <a:xfrm>
                <a:off x="4395239" y="3123217"/>
                <a:ext cx="1066381" cy="277897"/>
              </a:xfrm>
              <a:prstGeom prst="rect">
                <a:avLst/>
              </a:prstGeom>
              <a:blipFill rotWithShape="0">
                <a:blip r:embed="rId15"/>
                <a:stretch>
                  <a:fillRect l="-3955" r="-1130" b="-6250"/>
                </a:stretch>
              </a:blipFill>
              <a:ln>
                <a:solidFill>
                  <a:schemeClr val="tx1"/>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1517481" y="3473661"/>
                <a:ext cx="2086661" cy="318677"/>
              </a:xfrm>
              <a:prstGeom prst="rect">
                <a:avLst/>
              </a:prstGeom>
              <a:noFill/>
              <a:ln>
                <a:solidFill>
                  <a:schemeClr val="tx1"/>
                </a:solidFill>
                <a:prstDash val="dash"/>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𝟏</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Sub>
                        </m:e>
                      </m:d>
                    </m:oMath>
                  </m:oMathPara>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1517481" y="3473661"/>
                <a:ext cx="2086661" cy="318677"/>
              </a:xfrm>
              <a:prstGeom prst="rect">
                <a:avLst/>
              </a:prstGeom>
              <a:blipFill rotWithShape="0">
                <a:blip r:embed="rId16"/>
                <a:stretch>
                  <a:fillRect l="-1453" b="-16667"/>
                </a:stretch>
              </a:blipFill>
              <a:ln>
                <a:solidFill>
                  <a:schemeClr val="tx1"/>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235240" y="3922874"/>
                <a:ext cx="6667018" cy="2696316"/>
              </a:xfrm>
              <a:prstGeom prst="rect">
                <a:avLst/>
              </a:prstGeom>
              <a:noFill/>
              <a:ln>
                <a:solidFill>
                  <a:schemeClr val="tx1"/>
                </a:solidFill>
                <a:prstDash val="dash"/>
              </a:ln>
            </p:spPr>
            <p:txBody>
              <a:bodyPr wrap="square" rtlCol="0">
                <a:spAutoFit/>
              </a:bodyPr>
              <a:lstStyle/>
              <a:p>
                <a:pPr marL="342900" indent="-342900">
                  <a:buAutoNum type="arabicPeriod"/>
                </a:pPr>
                <a:r>
                  <a:rPr lang="en-US" altLang="zh-CN" dirty="0" smtClean="0"/>
                  <a:t>For each sample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en-US" altLang="zh-CN" dirty="0" smtClean="0"/>
                  <a:t>, forward the CNN</a:t>
                </a:r>
              </a:p>
              <a:p>
                <a:pPr marL="342900" indent="-342900">
                  <a:buAutoNum type="arabicPeriod"/>
                </a:pPr>
                <a:r>
                  <a:rPr lang="en-US" altLang="zh-CN" dirty="0" smtClean="0"/>
                  <a:t>Get </a:t>
                </a:r>
                <a14:m>
                  <m:oMath xmlns:m="http://schemas.openxmlformats.org/officeDocument/2006/math">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r>
                          <a:rPr lang="en-US" altLang="zh-CN" b="0" i="1" smtClean="0">
                            <a:latin typeface="Cambria Math" panose="02040503050406030204" pitchFamily="18" charset="0"/>
                          </a:rPr>
                          <m:t>, …, </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r>
                          <a:rPr lang="en-US" altLang="zh-CN" b="0" i="1" smtClean="0">
                            <a:latin typeface="Cambria Math" panose="02040503050406030204" pitchFamily="18" charset="0"/>
                          </a:rPr>
                          <m:t>, …, </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𝐾</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e>
                    </m:d>
                  </m:oMath>
                </a14:m>
                <a:r>
                  <a:rPr lang="en-US" altLang="zh-CN" dirty="0" smtClean="0"/>
                  <a:t>, and</a:t>
                </a:r>
              </a:p>
              <a:p>
                <a:pPr marL="342900" indent="-342900">
                  <a:buAutoNum type="arabicPeriod"/>
                </a:pPr>
                <a:r>
                  <a:rPr lang="en-US" altLang="zh-CN" dirty="0"/>
                  <a:t> </a:t>
                </a:r>
                <a:r>
                  <a:rPr lang="en-US" altLang="zh-CN" dirty="0" smtClean="0"/>
                  <a:t>    </a:t>
                </a:r>
                <a:r>
                  <a:rPr lang="en-US" altLang="zh-CN" sz="1200" dirty="0" smtClean="0"/>
                  <a:t>  </a:t>
                </a:r>
                <a:r>
                  <a:rPr lang="en-US" altLang="zh-CN" dirty="0" smtClean="0"/>
                  <a:t> </a:t>
                </a:r>
                <a14:m>
                  <m:oMath xmlns:m="http://schemas.openxmlformats.org/officeDocument/2006/math">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r>
                          <a:rPr lang="en-US" altLang="zh-CN" b="0" i="1" smtClean="0">
                            <a:latin typeface="Cambria Math" panose="02040503050406030204" pitchFamily="18" charset="0"/>
                          </a:rPr>
                          <m:t>, …, </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𝑐</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r>
                          <a:rPr lang="en-US" altLang="zh-CN" b="0" i="1" smtClean="0">
                            <a:latin typeface="Cambria Math" panose="02040503050406030204" pitchFamily="18" charset="0"/>
                          </a:rPr>
                          <m:t>, …, </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𝐶</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e>
                    </m:d>
                  </m:oMath>
                </a14:m>
                <a:r>
                  <a:rPr lang="en-US" altLang="zh-CN" dirty="0" smtClean="0"/>
                  <a:t>, and corresponding</a:t>
                </a:r>
              </a:p>
              <a:p>
                <a:pPr marL="342900" indent="-342900">
                  <a:buAutoNum type="arabicPeriod"/>
                </a:pPr>
                <a:r>
                  <a:rPr lang="en-US" altLang="zh-CN" dirty="0" smtClean="0"/>
                  <a:t>     </a:t>
                </a:r>
                <a:r>
                  <a:rPr lang="en-US" altLang="zh-CN" sz="1200" dirty="0" smtClean="0"/>
                  <a:t>  </a:t>
                </a:r>
                <a:r>
                  <a:rPr lang="en-US" altLang="zh-CN" dirty="0" smtClean="0"/>
                  <a:t> </a:t>
                </a:r>
                <a14:m>
                  <m:oMath xmlns:m="http://schemas.openxmlformats.org/officeDocument/2006/math">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1</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1</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1</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e>
                    </m:d>
                  </m:oMath>
                </a14:m>
                <a:endParaRPr lang="en-US" altLang="zh-CN" dirty="0" smtClean="0"/>
              </a:p>
              <a:p>
                <a:pPr marL="342900" indent="-342900">
                  <a:buAutoNum type="arabicPeriod"/>
                </a:pPr>
                <a:r>
                  <a:rPr lang="zh-CN" altLang="en-US" dirty="0" smtClean="0"/>
                  <a:t>对于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zh-CN" altLang="en-US" dirty="0" smtClean="0"/>
                  <a:t>，我们使用 </a:t>
                </a:r>
                <a14:m>
                  <m:oMath xmlns:m="http://schemas.openxmlformats.org/officeDocument/2006/math">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1</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sup>
                            </m:sSubSup>
                          </m:e>
                        </m:d>
                      </m:e>
                    </m:d>
                  </m:oMath>
                </a14:m>
                <a:r>
                  <a:rPr lang="zh-CN" altLang="en-US" dirty="0" smtClean="0"/>
                  <a:t>，计算分布的互信息为：</a:t>
                </a:r>
                <a:endParaRPr lang="en-US" altLang="zh-CN" dirty="0" smtClean="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MI</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𝟏</m:t>
                              </m:r>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𝑐</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1</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𝑐</m:t>
                              </m:r>
                            </m:sub>
                          </m:sSub>
                        </m:e>
                      </m:d>
                    </m:oMath>
                  </m:oMathPara>
                </a14:m>
                <a:endParaRPr lang="en-US" altLang="zh-CN" dirty="0" smtClean="0"/>
              </a:p>
            </p:txBody>
          </p:sp>
        </mc:Choice>
        <mc:Fallback xmlns="">
          <p:sp>
            <p:nvSpPr>
              <p:cNvPr id="41" name="文本框 40"/>
              <p:cNvSpPr txBox="1">
                <a:spLocks noRot="1" noChangeAspect="1" noMove="1" noResize="1" noEditPoints="1" noAdjustHandles="1" noChangeArrowheads="1" noChangeShapeType="1" noTextEdit="1"/>
              </p:cNvSpPr>
              <p:nvPr/>
            </p:nvSpPr>
            <p:spPr>
              <a:xfrm>
                <a:off x="235240" y="3922874"/>
                <a:ext cx="6667018" cy="2696316"/>
              </a:xfrm>
              <a:prstGeom prst="rect">
                <a:avLst/>
              </a:prstGeom>
              <a:blipFill rotWithShape="0">
                <a:blip r:embed="rId17"/>
                <a:stretch>
                  <a:fillRect l="-731" t="-1126"/>
                </a:stretch>
              </a:blipFill>
              <a:ln>
                <a:solidFill>
                  <a:schemeClr val="tx1"/>
                </a:solidFill>
                <a:prstDash val="dash"/>
              </a:ln>
            </p:spPr>
            <p:txBody>
              <a:bodyPr/>
              <a:lstStyle/>
              <a:p>
                <a:r>
                  <a:rPr lang="zh-CN" altLang="en-US">
                    <a:noFill/>
                  </a:rPr>
                  <a:t> </a:t>
                </a:r>
              </a:p>
            </p:txBody>
          </p:sp>
        </mc:Fallback>
      </mc:AlternateContent>
      <p:sp>
        <p:nvSpPr>
          <p:cNvPr id="42" name="文本框 41"/>
          <p:cNvSpPr txBox="1"/>
          <p:nvPr/>
        </p:nvSpPr>
        <p:spPr>
          <a:xfrm>
            <a:off x="5191867" y="4270114"/>
            <a:ext cx="2280213" cy="369332"/>
          </a:xfrm>
          <a:prstGeom prst="rect">
            <a:avLst/>
          </a:prstGeom>
          <a:noFill/>
        </p:spPr>
        <p:txBody>
          <a:bodyPr wrap="square" rtlCol="0">
            <a:spAutoFit/>
          </a:bodyPr>
          <a:lstStyle/>
          <a:p>
            <a:r>
              <a:rPr lang="en-US" altLang="zh-CN" dirty="0" smtClean="0">
                <a:solidFill>
                  <a:schemeClr val="accent1">
                    <a:lumMod val="75000"/>
                  </a:schemeClr>
                </a:solidFill>
              </a:rPr>
              <a:t>Continuous variables</a:t>
            </a:r>
            <a:endParaRPr lang="zh-CN" altLang="en-US" dirty="0">
              <a:solidFill>
                <a:schemeClr val="accent1">
                  <a:lumMod val="75000"/>
                </a:schemeClr>
              </a:solidFill>
            </a:endParaRPr>
          </a:p>
        </p:txBody>
      </p:sp>
      <p:cxnSp>
        <p:nvCxnSpPr>
          <p:cNvPr id="43" name="直接箭头连接符 42"/>
          <p:cNvCxnSpPr>
            <a:stCxn id="42" idx="1"/>
          </p:cNvCxnSpPr>
          <p:nvPr/>
        </p:nvCxnSpPr>
        <p:spPr>
          <a:xfrm flipH="1">
            <a:off x="4356298" y="4454780"/>
            <a:ext cx="8355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2" idx="1"/>
          </p:cNvCxnSpPr>
          <p:nvPr/>
        </p:nvCxnSpPr>
        <p:spPr>
          <a:xfrm flipH="1">
            <a:off x="3697277" y="4454780"/>
            <a:ext cx="1494590" cy="383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217886" y="5120071"/>
            <a:ext cx="2280213" cy="369332"/>
          </a:xfrm>
          <a:prstGeom prst="rect">
            <a:avLst/>
          </a:prstGeom>
          <a:noFill/>
        </p:spPr>
        <p:txBody>
          <a:bodyPr wrap="square" rtlCol="0">
            <a:spAutoFit/>
          </a:bodyPr>
          <a:lstStyle/>
          <a:p>
            <a:r>
              <a:rPr lang="en-US" altLang="zh-CN" dirty="0" smtClean="0">
                <a:solidFill>
                  <a:schemeClr val="accent1">
                    <a:lumMod val="75000"/>
                  </a:schemeClr>
                </a:solidFill>
              </a:rPr>
              <a:t>Categorical variables</a:t>
            </a:r>
            <a:endParaRPr lang="zh-CN" altLang="en-US" dirty="0">
              <a:solidFill>
                <a:schemeClr val="accent1">
                  <a:lumMod val="75000"/>
                </a:schemeClr>
              </a:solidFill>
            </a:endParaRPr>
          </a:p>
        </p:txBody>
      </p:sp>
      <p:cxnSp>
        <p:nvCxnSpPr>
          <p:cNvPr id="46" name="直接箭头连接符 45"/>
          <p:cNvCxnSpPr>
            <a:stCxn id="45" idx="1"/>
          </p:cNvCxnSpPr>
          <p:nvPr/>
        </p:nvCxnSpPr>
        <p:spPr>
          <a:xfrm flipH="1">
            <a:off x="4057095" y="5304737"/>
            <a:ext cx="11607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517482" y="3408063"/>
            <a:ext cx="2877757" cy="65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3604143" y="3401114"/>
            <a:ext cx="1857477" cy="6743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35240" y="3792338"/>
            <a:ext cx="1282241" cy="1228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604142" y="3783591"/>
            <a:ext cx="3298116" cy="1507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p:cNvSpPr/>
              <p:nvPr/>
            </p:nvSpPr>
            <p:spPr>
              <a:xfrm>
                <a:off x="1648570" y="1019579"/>
                <a:ext cx="5005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𝐴</m:t>
                          </m:r>
                        </m:e>
                        <m:sub>
                          <m:r>
                            <a:rPr lang="en-US" altLang="zh-CN" i="1">
                              <a:latin typeface="Cambria Math" panose="02040503050406030204" pitchFamily="18" charset="0"/>
                              <a:cs typeface="Times New Roman" panose="02020603050405020304" pitchFamily="18" charset="0"/>
                            </a:rPr>
                            <m:t>𝑘</m:t>
                          </m:r>
                        </m:sub>
                      </m:sSub>
                    </m:oMath>
                  </m:oMathPara>
                </a14:m>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1648570" y="1019579"/>
                <a:ext cx="500522" cy="369332"/>
              </a:xfrm>
              <a:prstGeom prst="rect">
                <a:avLst/>
              </a:prstGeom>
              <a:blipFill rotWithShape="0">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713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73" grpId="0" animBg="1"/>
      <p:bldP spid="35" grpId="0" animBg="1"/>
      <p:bldP spid="41" grpId="0" animBg="1"/>
      <p:bldP spid="42"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877518" y="1059597"/>
            <a:ext cx="8139173" cy="5362957"/>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63682" y="1059597"/>
                <a:ext cx="3720638" cy="2862322"/>
              </a:xfrm>
              <a:prstGeom prst="rect">
                <a:avLst/>
              </a:prstGeom>
              <a:noFill/>
            </p:spPr>
            <p:txBody>
              <a:bodyPr wrap="square" rtlCol="0">
                <a:spAutoFit/>
              </a:bodyPr>
              <a:lstStyle/>
              <a:p>
                <a:r>
                  <a:rPr lang="zh-CN" altLang="en-US" dirty="0" smtClean="0">
                    <a:latin typeface="Times New Roman" panose="02020603050405020304" pitchFamily="18" charset="0"/>
                    <a:cs typeface="Times New Roman" panose="02020603050405020304" pitchFamily="18" charset="0"/>
                  </a:rPr>
                  <a:t>可视化两个矩阵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𝐺</m:t>
                    </m:r>
                  </m:oMath>
                </a14:m>
                <a:r>
                  <a:rPr lang="zh-CN" altLang="en-US" dirty="0" smtClean="0">
                    <a:latin typeface="Times New Roman" panose="02020603050405020304" pitchFamily="18" charset="0"/>
                    <a:cs typeface="Times New Roman" panose="02020603050405020304" pitchFamily="18" charset="0"/>
                  </a:rPr>
                  <a:t> 和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𝑀</m:t>
                    </m:r>
                  </m:oMath>
                </a14:m>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marL="342900" indent="-342900">
                  <a:buAutoNum type="arabicPeriod"/>
                </a:pP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𝐺</m:t>
                    </m:r>
                  </m:oMath>
                </a14:m>
                <a:endParaRPr lang="en-US" altLang="zh-CN" dirty="0" smtClean="0">
                  <a:latin typeface="Times New Roman" panose="02020603050405020304" pitchFamily="18" charset="0"/>
                  <a:cs typeface="Times New Roman" panose="02020603050405020304" pitchFamily="18" charset="0"/>
                </a:endParaRPr>
              </a:p>
              <a:p>
                <a:pPr marL="342900" indent="-342900">
                  <a:buAutoNum type="arabicPeriod"/>
                </a:pP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𝑀</m:t>
                    </m:r>
                  </m:oMath>
                </a14:m>
                <a:r>
                  <a:rPr lang="zh-CN" altLang="en-US"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(CSG)</a:t>
                </a:r>
              </a:p>
              <a:p>
                <a:pPr marL="342900" indent="-342900">
                  <a:buAutoNum type="arabicPeriod"/>
                </a:pP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𝑀</m:t>
                    </m:r>
                  </m:oMath>
                </a14:m>
                <a:r>
                  <a:rPr lang="zh-CN" altLang="en-US"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(STD)</a:t>
                </a:r>
              </a:p>
              <a:p>
                <a:pPr marL="342900" indent="-342900">
                  <a:buAutoNum type="arabicPeriod"/>
                </a:pP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𝐺</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𝑀</m:t>
                    </m:r>
                  </m:oMath>
                </a14:m>
                <a:r>
                  <a:rPr lang="zh-CN" altLang="en-US"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(CSG)</a:t>
                </a:r>
                <a:r>
                  <a:rPr lang="zh-CN" altLang="en-US" dirty="0" smtClean="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marL="342900" indent="-342900">
                  <a:buAutoNum type="arabicPeriod"/>
                </a:pPr>
                <a:endParaRPr lang="en-US" altLang="zh-CN" dirty="0">
                  <a:latin typeface="Times New Roman" panose="02020603050405020304" pitchFamily="18" charset="0"/>
                  <a:cs typeface="Times New Roman" panose="02020603050405020304" pitchFamily="18" charset="0"/>
                </a:endParaRPr>
              </a:p>
              <a:p>
                <a:pPr marL="342900" indent="-342900">
                  <a:buAutoNum type="arabicPeriod"/>
                </a:pP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Conclusion:</a:t>
                </a:r>
              </a:p>
              <a:p>
                <a:pPr marL="342900" indent="-342900">
                  <a:buAutoNum type="arabicParenR"/>
                </a:pPr>
                <a:r>
                  <a:rPr lang="en-US" altLang="zh-CN" dirty="0" smtClean="0">
                    <a:latin typeface="Times New Roman" panose="02020603050405020304" pitchFamily="18" charset="0"/>
                    <a:cs typeface="Times New Roman" panose="02020603050405020304" pitchFamily="18" charset="0"/>
                  </a:rPr>
                  <a:t>Sparse Gates</a:t>
                </a:r>
              </a:p>
              <a:p>
                <a:pPr marL="342900" indent="-342900">
                  <a:buAutoNum type="arabicParenR"/>
                </a:pPr>
                <a:r>
                  <a:rPr lang="en-US" altLang="zh-CN" dirty="0" smtClean="0">
                    <a:latin typeface="Times New Roman" panose="02020603050405020304" pitchFamily="18" charset="0"/>
                    <a:cs typeface="Times New Roman" panose="02020603050405020304" pitchFamily="18" charset="0"/>
                  </a:rPr>
                  <a:t>Sparser Weights</a:t>
                </a:r>
                <a:endParaRPr lang="zh-CN" altLang="en-US" dirty="0" smtClean="0">
                  <a:latin typeface="Times New Roman" panose="020206030504050203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63682" y="1059597"/>
                <a:ext cx="3720638" cy="2862322"/>
              </a:xfrm>
              <a:prstGeom prst="rect">
                <a:avLst/>
              </a:prstGeom>
              <a:blipFill rotWithShape="0">
                <a:blip r:embed="rId4"/>
                <a:stretch>
                  <a:fillRect l="-1475" t="-1706" b="-2559"/>
                </a:stretch>
              </a:blipFill>
            </p:spPr>
            <p:txBody>
              <a:bodyPr/>
              <a:lstStyle/>
              <a:p>
                <a:r>
                  <a:rPr lang="zh-CN" altLang="en-US">
                    <a:noFill/>
                  </a:rPr>
                  <a:t> </a:t>
                </a:r>
              </a:p>
            </p:txBody>
          </p:sp>
        </mc:Fallback>
      </mc:AlternateContent>
      <p:cxnSp>
        <p:nvCxnSpPr>
          <p:cNvPr id="7" name="直接箭头连接符 6"/>
          <p:cNvCxnSpPr/>
          <p:nvPr/>
        </p:nvCxnSpPr>
        <p:spPr>
          <a:xfrm flipV="1">
            <a:off x="2072640" y="1717040"/>
            <a:ext cx="2357120" cy="172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2082800" y="3149600"/>
            <a:ext cx="2357120" cy="29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188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1549</TotalTime>
  <Words>1590</Words>
  <Application>Microsoft Office PowerPoint</Application>
  <PresentationFormat>宽屏</PresentationFormat>
  <Paragraphs>250</Paragraphs>
  <Slides>22</Slides>
  <Notes>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宋体</vt:lpstr>
      <vt:lpstr>Arial</vt:lpstr>
      <vt:lpstr>Calibri</vt:lpstr>
      <vt:lpstr>Calibri Light</vt:lpstr>
      <vt:lpstr>Cambria Math</vt:lpstr>
      <vt:lpstr>Times New Roman</vt:lpstr>
      <vt:lpstr>Office 主题</vt:lpstr>
      <vt:lpstr>Training Interpretable Convolutional Neural Networks by Dierentiating Class-specic Filters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Chopin</dc:creator>
  <cp:lastModifiedBy>Chopin</cp:lastModifiedBy>
  <cp:revision>65</cp:revision>
  <dcterms:created xsi:type="dcterms:W3CDTF">2020-10-21T06:16:20Z</dcterms:created>
  <dcterms:modified xsi:type="dcterms:W3CDTF">2021-02-23T14:01:02Z</dcterms:modified>
</cp:coreProperties>
</file>